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CA1"/>
    <a:srgbClr val="ABFF49"/>
    <a:srgbClr val="FFE1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665"/>
  </p:normalViewPr>
  <p:slideViewPr>
    <p:cSldViewPr snapToGrid="0" snapToObjects="1">
      <p:cViewPr varScale="1">
        <p:scale>
          <a:sx n="90" d="100"/>
          <a:sy n="90" d="100"/>
        </p:scale>
        <p:origin x="23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2D73A0-FA2A-044A-AA5E-E0CA0EED1894}" type="datetimeFigureOut">
              <a:rPr lang="en-US" smtClean="0"/>
              <a:t>2/10/18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4FF02-570C-BB49-8C19-0BCF1C2B3D66}" type="slidenum">
              <a:rPr lang="en-US" smtClean="0"/>
              <a:t>‹#›</a:t>
            </a:fld>
            <a:endParaRPr lang="en-US"/>
          </a:p>
        </p:txBody>
      </p:sp>
    </p:spTree>
    <p:extLst>
      <p:ext uri="{BB962C8B-B14F-4D97-AF65-F5344CB8AC3E}">
        <p14:creationId xmlns:p14="http://schemas.microsoft.com/office/powerpoint/2010/main" val="8836212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D73A0-FA2A-044A-AA5E-E0CA0EED1894}" type="datetimeFigureOut">
              <a:rPr lang="en-US" smtClean="0"/>
              <a:t>2/10/18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4FF02-570C-BB49-8C19-0BCF1C2B3D66}" type="slidenum">
              <a:rPr lang="en-US" smtClean="0"/>
              <a:t>‹#›</a:t>
            </a:fld>
            <a:endParaRPr lang="en-US"/>
          </a:p>
        </p:txBody>
      </p:sp>
    </p:spTree>
    <p:extLst>
      <p:ext uri="{BB962C8B-B14F-4D97-AF65-F5344CB8AC3E}">
        <p14:creationId xmlns:p14="http://schemas.microsoft.com/office/powerpoint/2010/main" val="3274617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D73A0-FA2A-044A-AA5E-E0CA0EED1894}" type="datetimeFigureOut">
              <a:rPr lang="en-US" smtClean="0"/>
              <a:t>2/10/18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4FF02-570C-BB49-8C19-0BCF1C2B3D66}" type="slidenum">
              <a:rPr lang="en-US" smtClean="0"/>
              <a:t>‹#›</a:t>
            </a:fld>
            <a:endParaRPr lang="en-US"/>
          </a:p>
        </p:txBody>
      </p:sp>
    </p:spTree>
    <p:extLst>
      <p:ext uri="{BB962C8B-B14F-4D97-AF65-F5344CB8AC3E}">
        <p14:creationId xmlns:p14="http://schemas.microsoft.com/office/powerpoint/2010/main" val="17964109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D73A0-FA2A-044A-AA5E-E0CA0EED1894}" type="datetimeFigureOut">
              <a:rPr lang="en-US" smtClean="0"/>
              <a:t>2/10/18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4FF02-570C-BB49-8C19-0BCF1C2B3D66}" type="slidenum">
              <a:rPr lang="en-US" smtClean="0"/>
              <a:t>‹#›</a:t>
            </a:fld>
            <a:endParaRPr lang="en-US"/>
          </a:p>
        </p:txBody>
      </p:sp>
    </p:spTree>
    <p:extLst>
      <p:ext uri="{BB962C8B-B14F-4D97-AF65-F5344CB8AC3E}">
        <p14:creationId xmlns:p14="http://schemas.microsoft.com/office/powerpoint/2010/main" val="11732490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2D73A0-FA2A-044A-AA5E-E0CA0EED1894}" type="datetimeFigureOut">
              <a:rPr lang="en-US" smtClean="0"/>
              <a:t>2/10/18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4FF02-570C-BB49-8C19-0BCF1C2B3D66}" type="slidenum">
              <a:rPr lang="en-US" smtClean="0"/>
              <a:t>‹#›</a:t>
            </a:fld>
            <a:endParaRPr lang="en-US"/>
          </a:p>
        </p:txBody>
      </p:sp>
    </p:spTree>
    <p:extLst>
      <p:ext uri="{BB962C8B-B14F-4D97-AF65-F5344CB8AC3E}">
        <p14:creationId xmlns:p14="http://schemas.microsoft.com/office/powerpoint/2010/main" val="6024071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2D73A0-FA2A-044A-AA5E-E0CA0EED1894}" type="datetimeFigureOut">
              <a:rPr lang="en-US" smtClean="0"/>
              <a:t>2/10/18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F4FF02-570C-BB49-8C19-0BCF1C2B3D66}" type="slidenum">
              <a:rPr lang="en-US" smtClean="0"/>
              <a:t>‹#›</a:t>
            </a:fld>
            <a:endParaRPr lang="en-US"/>
          </a:p>
        </p:txBody>
      </p:sp>
    </p:spTree>
    <p:extLst>
      <p:ext uri="{BB962C8B-B14F-4D97-AF65-F5344CB8AC3E}">
        <p14:creationId xmlns:p14="http://schemas.microsoft.com/office/powerpoint/2010/main" val="14197639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2D73A0-FA2A-044A-AA5E-E0CA0EED1894}" type="datetimeFigureOut">
              <a:rPr lang="en-US" smtClean="0"/>
              <a:t>2/10/18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F4FF02-570C-BB49-8C19-0BCF1C2B3D66}" type="slidenum">
              <a:rPr lang="en-US" smtClean="0"/>
              <a:t>‹#›</a:t>
            </a:fld>
            <a:endParaRPr lang="en-US"/>
          </a:p>
        </p:txBody>
      </p:sp>
    </p:spTree>
    <p:extLst>
      <p:ext uri="{BB962C8B-B14F-4D97-AF65-F5344CB8AC3E}">
        <p14:creationId xmlns:p14="http://schemas.microsoft.com/office/powerpoint/2010/main" val="12825108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2D73A0-FA2A-044A-AA5E-E0CA0EED1894}" type="datetimeFigureOut">
              <a:rPr lang="en-US" smtClean="0"/>
              <a:t>2/10/18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F4FF02-570C-BB49-8C19-0BCF1C2B3D66}" type="slidenum">
              <a:rPr lang="en-US" smtClean="0"/>
              <a:t>‹#›</a:t>
            </a:fld>
            <a:endParaRPr lang="en-US"/>
          </a:p>
        </p:txBody>
      </p:sp>
    </p:spTree>
    <p:extLst>
      <p:ext uri="{BB962C8B-B14F-4D97-AF65-F5344CB8AC3E}">
        <p14:creationId xmlns:p14="http://schemas.microsoft.com/office/powerpoint/2010/main" val="8670792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D73A0-FA2A-044A-AA5E-E0CA0EED1894}" type="datetimeFigureOut">
              <a:rPr lang="en-US" smtClean="0"/>
              <a:t>2/10/18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F4FF02-570C-BB49-8C19-0BCF1C2B3D66}" type="slidenum">
              <a:rPr lang="en-US" smtClean="0"/>
              <a:t>‹#›</a:t>
            </a:fld>
            <a:endParaRPr lang="en-US"/>
          </a:p>
        </p:txBody>
      </p:sp>
    </p:spTree>
    <p:extLst>
      <p:ext uri="{BB962C8B-B14F-4D97-AF65-F5344CB8AC3E}">
        <p14:creationId xmlns:p14="http://schemas.microsoft.com/office/powerpoint/2010/main" val="1770270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D73A0-FA2A-044A-AA5E-E0CA0EED1894}" type="datetimeFigureOut">
              <a:rPr lang="en-US" smtClean="0"/>
              <a:t>2/10/18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F4FF02-570C-BB49-8C19-0BCF1C2B3D66}" type="slidenum">
              <a:rPr lang="en-US" smtClean="0"/>
              <a:t>‹#›</a:t>
            </a:fld>
            <a:endParaRPr lang="en-US"/>
          </a:p>
        </p:txBody>
      </p:sp>
    </p:spTree>
    <p:extLst>
      <p:ext uri="{BB962C8B-B14F-4D97-AF65-F5344CB8AC3E}">
        <p14:creationId xmlns:p14="http://schemas.microsoft.com/office/powerpoint/2010/main" val="10287782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D73A0-FA2A-044A-AA5E-E0CA0EED1894}" type="datetimeFigureOut">
              <a:rPr lang="en-US" smtClean="0"/>
              <a:t>2/10/18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F4FF02-570C-BB49-8C19-0BCF1C2B3D66}" type="slidenum">
              <a:rPr lang="en-US" smtClean="0"/>
              <a:t>‹#›</a:t>
            </a:fld>
            <a:endParaRPr lang="en-US"/>
          </a:p>
        </p:txBody>
      </p:sp>
    </p:spTree>
    <p:extLst>
      <p:ext uri="{BB962C8B-B14F-4D97-AF65-F5344CB8AC3E}">
        <p14:creationId xmlns:p14="http://schemas.microsoft.com/office/powerpoint/2010/main" val="12852897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D73A0-FA2A-044A-AA5E-E0CA0EED1894}" type="datetimeFigureOut">
              <a:rPr lang="en-US" smtClean="0"/>
              <a:t>2/10/18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F4FF02-570C-BB49-8C19-0BCF1C2B3D66}" type="slidenum">
              <a:rPr lang="en-US" smtClean="0"/>
              <a:t>‹#›</a:t>
            </a:fld>
            <a:endParaRPr lang="en-US"/>
          </a:p>
        </p:txBody>
      </p:sp>
    </p:spTree>
    <p:extLst>
      <p:ext uri="{BB962C8B-B14F-4D97-AF65-F5344CB8AC3E}">
        <p14:creationId xmlns:p14="http://schemas.microsoft.com/office/powerpoint/2010/main" val="939313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068653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00025" y="485775"/>
            <a:ext cx="11830050" cy="5691188"/>
          </a:xfrm>
        </p:spPr>
        <p:txBody>
          <a:bodyPr>
            <a:noAutofit/>
          </a:bodyPr>
          <a:lstStyle/>
          <a:p>
            <a:pPr marL="0" indent="0">
              <a:buNone/>
            </a:pPr>
            <a:r>
              <a:rPr lang="mr-IN" sz="4800" b="1" dirty="0" smtClean="0">
                <a:solidFill>
                  <a:srgbClr val="FFFF00"/>
                </a:solidFill>
              </a:rPr>
              <a:t>…</a:t>
            </a:r>
            <a:r>
              <a:rPr lang="en-US" sz="4800" b="1" dirty="0" smtClean="0">
                <a:solidFill>
                  <a:srgbClr val="FFFF00"/>
                </a:solidFill>
              </a:rPr>
              <a:t>It is costly because it condemns sin, and grace because it justifies the sinner. Above all, it is costly because it cost God the life of his Son: ‘ye were bought at a price,’ and what has cost God much cannot be cheap for us. Above all, it is grace because God did not reckon his Son too dear a price to pay for our life, but delivered him up for us.”</a:t>
            </a:r>
            <a:endParaRPr lang="en-US" sz="4800" b="1" dirty="0">
              <a:solidFill>
                <a:srgbClr val="FFFF00"/>
              </a:solidFill>
            </a:endParaRPr>
          </a:p>
        </p:txBody>
      </p:sp>
    </p:spTree>
    <p:extLst>
      <p:ext uri="{BB962C8B-B14F-4D97-AF65-F5344CB8AC3E}">
        <p14:creationId xmlns:p14="http://schemas.microsoft.com/office/powerpoint/2010/main" val="2090042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57274"/>
          </a:xfrm>
        </p:spPr>
        <p:txBody>
          <a:bodyPr>
            <a:noAutofit/>
          </a:bodyPr>
          <a:lstStyle/>
          <a:p>
            <a:pPr algn="ctr"/>
            <a:r>
              <a:rPr lang="en-US" sz="9600" b="1" dirty="0" smtClean="0">
                <a:solidFill>
                  <a:srgbClr val="ABFF49"/>
                </a:solidFill>
              </a:rPr>
              <a:t>GRACE</a:t>
            </a:r>
            <a:endParaRPr lang="en-US" sz="9600" b="1" dirty="0">
              <a:solidFill>
                <a:srgbClr val="ABFF49"/>
              </a:solidFill>
            </a:endParaRPr>
          </a:p>
        </p:txBody>
      </p:sp>
      <p:sp>
        <p:nvSpPr>
          <p:cNvPr id="3" name="Content Placeholder 2"/>
          <p:cNvSpPr>
            <a:spLocks noGrp="1"/>
          </p:cNvSpPr>
          <p:nvPr>
            <p:ph idx="1"/>
          </p:nvPr>
        </p:nvSpPr>
        <p:spPr>
          <a:xfrm>
            <a:off x="838200" y="928688"/>
            <a:ext cx="10515600" cy="5929312"/>
          </a:xfrm>
        </p:spPr>
        <p:txBody>
          <a:bodyPr>
            <a:normAutofit lnSpcReduction="10000"/>
          </a:bodyPr>
          <a:lstStyle/>
          <a:p>
            <a:r>
              <a:rPr lang="en-US" sz="8000" b="1" u="sng" dirty="0" smtClean="0">
                <a:solidFill>
                  <a:srgbClr val="ABFF49"/>
                </a:solidFill>
              </a:rPr>
              <a:t>G</a:t>
            </a:r>
            <a:r>
              <a:rPr lang="en-US" sz="8000" b="1" dirty="0" smtClean="0">
                <a:solidFill>
                  <a:srgbClr val="ABFF49"/>
                </a:solidFill>
              </a:rPr>
              <a:t>od’s</a:t>
            </a:r>
          </a:p>
          <a:p>
            <a:r>
              <a:rPr lang="en-US" sz="8000" b="1" u="sng" dirty="0" smtClean="0">
                <a:solidFill>
                  <a:srgbClr val="ABFF49"/>
                </a:solidFill>
              </a:rPr>
              <a:t>R</a:t>
            </a:r>
            <a:r>
              <a:rPr lang="en-US" sz="8000" b="1" dirty="0" smtClean="0">
                <a:solidFill>
                  <a:srgbClr val="ABFF49"/>
                </a:solidFill>
              </a:rPr>
              <a:t>iches</a:t>
            </a:r>
          </a:p>
          <a:p>
            <a:r>
              <a:rPr lang="en-US" sz="8000" b="1" u="sng" dirty="0" smtClean="0">
                <a:solidFill>
                  <a:srgbClr val="ABFF49"/>
                </a:solidFill>
              </a:rPr>
              <a:t>A</a:t>
            </a:r>
            <a:r>
              <a:rPr lang="en-US" sz="8000" b="1" dirty="0" smtClean="0">
                <a:solidFill>
                  <a:srgbClr val="ABFF49"/>
                </a:solidFill>
              </a:rPr>
              <a:t>t</a:t>
            </a:r>
          </a:p>
          <a:p>
            <a:r>
              <a:rPr lang="en-US" sz="8000" b="1" u="sng" dirty="0" smtClean="0">
                <a:solidFill>
                  <a:srgbClr val="ABFF49"/>
                </a:solidFill>
              </a:rPr>
              <a:t>C</a:t>
            </a:r>
            <a:r>
              <a:rPr lang="en-US" sz="8000" b="1" dirty="0" smtClean="0">
                <a:solidFill>
                  <a:srgbClr val="ABFF49"/>
                </a:solidFill>
              </a:rPr>
              <a:t>hrist’s</a:t>
            </a:r>
          </a:p>
          <a:p>
            <a:r>
              <a:rPr lang="en-US" sz="8000" b="1" u="sng" dirty="0" smtClean="0">
                <a:solidFill>
                  <a:srgbClr val="ABFF49"/>
                </a:solidFill>
              </a:rPr>
              <a:t>E</a:t>
            </a:r>
            <a:r>
              <a:rPr lang="en-US" sz="8000" b="1" dirty="0" smtClean="0">
                <a:solidFill>
                  <a:srgbClr val="ABFF49"/>
                </a:solidFill>
              </a:rPr>
              <a:t>xpense</a:t>
            </a:r>
          </a:p>
          <a:p>
            <a:endParaRPr lang="en-US" sz="5400" b="1" dirty="0">
              <a:solidFill>
                <a:srgbClr val="ABFF49"/>
              </a:solidFill>
            </a:endParaRPr>
          </a:p>
        </p:txBody>
      </p:sp>
    </p:spTree>
    <p:extLst>
      <p:ext uri="{BB962C8B-B14F-4D97-AF65-F5344CB8AC3E}">
        <p14:creationId xmlns:p14="http://schemas.microsoft.com/office/powerpoint/2010/main" val="15983139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28976" y="0"/>
            <a:ext cx="5800724" cy="6858000"/>
          </a:xfrm>
        </p:spPr>
      </p:pic>
    </p:spTree>
    <p:extLst>
      <p:ext uri="{BB962C8B-B14F-4D97-AF65-F5344CB8AC3E}">
        <p14:creationId xmlns:p14="http://schemas.microsoft.com/office/powerpoint/2010/main" val="9100865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rotWithShape="1">
          <a:blip r:embed="rId2">
            <a:extLst>
              <a:ext uri="{28A0092B-C50C-407E-A947-70E740481C1C}">
                <a14:useLocalDpi xmlns:a14="http://schemas.microsoft.com/office/drawing/2010/main" val="0"/>
              </a:ext>
            </a:extLst>
          </a:blip>
          <a:srcRect l="8511" t="2910" r="6383" b="14834"/>
          <a:stretch/>
        </p:blipFill>
        <p:spPr>
          <a:xfrm>
            <a:off x="1071563" y="0"/>
            <a:ext cx="10144125" cy="6857999"/>
          </a:xfrm>
        </p:spPr>
      </p:pic>
    </p:spTree>
    <p:extLst>
      <p:ext uri="{BB962C8B-B14F-4D97-AF65-F5344CB8AC3E}">
        <p14:creationId xmlns:p14="http://schemas.microsoft.com/office/powerpoint/2010/main" val="14468010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71224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92263"/>
          </a:xfrm>
        </p:spPr>
        <p:txBody>
          <a:bodyPr>
            <a:normAutofit/>
          </a:bodyPr>
          <a:lstStyle/>
          <a:p>
            <a:pPr algn="ctr"/>
            <a:r>
              <a:rPr lang="en-US" sz="9600" b="1" u="sng" dirty="0" smtClean="0">
                <a:solidFill>
                  <a:schemeClr val="bg1"/>
                </a:solidFill>
              </a:rPr>
              <a:t>Exodus 20:7</a:t>
            </a:r>
            <a:endParaRPr lang="en-US" sz="9600" b="1" u="sng" dirty="0">
              <a:solidFill>
                <a:schemeClr val="bg1"/>
              </a:solidFill>
            </a:endParaRPr>
          </a:p>
        </p:txBody>
      </p:sp>
      <p:sp>
        <p:nvSpPr>
          <p:cNvPr id="3" name="Content Placeholder 2"/>
          <p:cNvSpPr>
            <a:spLocks noGrp="1"/>
          </p:cNvSpPr>
          <p:nvPr>
            <p:ph idx="1"/>
          </p:nvPr>
        </p:nvSpPr>
        <p:spPr>
          <a:xfrm>
            <a:off x="328613" y="2143125"/>
            <a:ext cx="11672887" cy="4033838"/>
          </a:xfrm>
        </p:spPr>
        <p:txBody>
          <a:bodyPr>
            <a:normAutofit/>
          </a:bodyPr>
          <a:lstStyle/>
          <a:p>
            <a:pPr marL="0" indent="0">
              <a:buNone/>
            </a:pPr>
            <a:r>
              <a:rPr lang="en-US" sz="7200" b="1" dirty="0" smtClean="0">
                <a:solidFill>
                  <a:schemeClr val="bg1"/>
                </a:solidFill>
              </a:rPr>
              <a:t>“You must not misuse the name of the Lord your God.”</a:t>
            </a:r>
            <a:endParaRPr lang="en-US" sz="7200" b="1" dirty="0">
              <a:solidFill>
                <a:schemeClr val="bg1"/>
              </a:solidFill>
            </a:endParaRPr>
          </a:p>
        </p:txBody>
      </p:sp>
    </p:spTree>
    <p:extLst>
      <p:ext uri="{BB962C8B-B14F-4D97-AF65-F5344CB8AC3E}">
        <p14:creationId xmlns:p14="http://schemas.microsoft.com/office/powerpoint/2010/main" val="17739549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 y="1825625"/>
            <a:ext cx="12315825" cy="4351338"/>
          </a:xfrm>
        </p:spPr>
        <p:txBody>
          <a:bodyPr>
            <a:normAutofit/>
          </a:bodyPr>
          <a:lstStyle/>
          <a:p>
            <a:r>
              <a:rPr lang="he-IL" sz="6600" b="1" dirty="0" smtClean="0">
                <a:solidFill>
                  <a:srgbClr val="FFDCA1"/>
                </a:solidFill>
              </a:rPr>
              <a:t>נָשָׁא</a:t>
            </a:r>
            <a:r>
              <a:rPr lang="en-US" sz="6600" b="1" dirty="0" smtClean="0">
                <a:solidFill>
                  <a:srgbClr val="FFDCA1"/>
                </a:solidFill>
              </a:rPr>
              <a:t> = </a:t>
            </a:r>
            <a:r>
              <a:rPr lang="en-US" sz="6600" b="1" i="1" dirty="0" smtClean="0">
                <a:solidFill>
                  <a:srgbClr val="FFDCA1"/>
                </a:solidFill>
              </a:rPr>
              <a:t>Nasa</a:t>
            </a:r>
            <a:r>
              <a:rPr lang="en-US" sz="6600" b="1" dirty="0" smtClean="0">
                <a:solidFill>
                  <a:srgbClr val="FFDCA1"/>
                </a:solidFill>
              </a:rPr>
              <a:t> </a:t>
            </a:r>
            <a:r>
              <a:rPr lang="en-US" sz="6600" b="1" dirty="0">
                <a:solidFill>
                  <a:srgbClr val="FFDCA1"/>
                </a:solidFill>
              </a:rPr>
              <a:t>=</a:t>
            </a:r>
            <a:r>
              <a:rPr lang="en-US" sz="6600" b="1" dirty="0" smtClean="0">
                <a:solidFill>
                  <a:srgbClr val="FFDCA1"/>
                </a:solidFill>
              </a:rPr>
              <a:t> “take up, carry”</a:t>
            </a:r>
          </a:p>
          <a:p>
            <a:endParaRPr lang="en-US" sz="6600" b="1" dirty="0">
              <a:solidFill>
                <a:srgbClr val="FFDCA1"/>
              </a:solidFill>
            </a:endParaRPr>
          </a:p>
          <a:p>
            <a:r>
              <a:rPr lang="he-IL" sz="6600" b="1" dirty="0" err="1" smtClean="0">
                <a:solidFill>
                  <a:srgbClr val="FFDCA1"/>
                </a:solidFill>
              </a:rPr>
              <a:t>שָׁוְא</a:t>
            </a:r>
            <a:r>
              <a:rPr lang="en-US" sz="6600" b="1" dirty="0" smtClean="0">
                <a:solidFill>
                  <a:srgbClr val="FFDCA1"/>
                </a:solidFill>
              </a:rPr>
              <a:t> = </a:t>
            </a:r>
            <a:r>
              <a:rPr lang="en-US" sz="6600" b="1" i="1" dirty="0" err="1" smtClean="0">
                <a:solidFill>
                  <a:srgbClr val="FFDCA1"/>
                </a:solidFill>
              </a:rPr>
              <a:t>Shav</a:t>
            </a:r>
            <a:r>
              <a:rPr lang="en-US" sz="6600" b="1" dirty="0" smtClean="0">
                <a:solidFill>
                  <a:srgbClr val="FFDCA1"/>
                </a:solidFill>
              </a:rPr>
              <a:t> = “without substance” = “mist”</a:t>
            </a:r>
            <a:endParaRPr lang="en-US" sz="6600" b="1" dirty="0">
              <a:solidFill>
                <a:srgbClr val="FFDCA1"/>
              </a:solidFill>
            </a:endParaRPr>
          </a:p>
        </p:txBody>
      </p:sp>
    </p:spTree>
    <p:extLst>
      <p:ext uri="{BB962C8B-B14F-4D97-AF65-F5344CB8AC3E}">
        <p14:creationId xmlns:p14="http://schemas.microsoft.com/office/powerpoint/2010/main" val="13461128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28613" y="1585913"/>
            <a:ext cx="11615737" cy="4591050"/>
          </a:xfrm>
        </p:spPr>
        <p:txBody>
          <a:bodyPr>
            <a:normAutofit/>
          </a:bodyPr>
          <a:lstStyle/>
          <a:p>
            <a:pPr marL="0" indent="0">
              <a:buNone/>
            </a:pPr>
            <a:r>
              <a:rPr lang="en-US" sz="6600" b="1" dirty="0" smtClean="0">
                <a:solidFill>
                  <a:srgbClr val="FFFF00"/>
                </a:solidFill>
              </a:rPr>
              <a:t>“Cheap grace is the deadly enemy of our Church. We are fighting today for costly grace.”</a:t>
            </a:r>
          </a:p>
          <a:p>
            <a:pPr marL="0" indent="0">
              <a:buNone/>
            </a:pPr>
            <a:r>
              <a:rPr lang="en-US" sz="6600" b="1" dirty="0">
                <a:solidFill>
                  <a:srgbClr val="FFFF00"/>
                </a:solidFill>
              </a:rPr>
              <a:t> </a:t>
            </a:r>
            <a:r>
              <a:rPr lang="en-US" sz="6600" b="1" dirty="0" smtClean="0">
                <a:solidFill>
                  <a:srgbClr val="FFFF00"/>
                </a:solidFill>
              </a:rPr>
              <a:t>       			--Dietrich Bonhoeffer</a:t>
            </a:r>
            <a:endParaRPr lang="en-US" sz="6600" b="1" dirty="0">
              <a:solidFill>
                <a:srgbClr val="FFFF00"/>
              </a:solidFill>
            </a:endParaRPr>
          </a:p>
        </p:txBody>
      </p:sp>
    </p:spTree>
    <p:extLst>
      <p:ext uri="{BB962C8B-B14F-4D97-AF65-F5344CB8AC3E}">
        <p14:creationId xmlns:p14="http://schemas.microsoft.com/office/powerpoint/2010/main" val="3785664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2888" y="1143000"/>
            <a:ext cx="11715749" cy="5033963"/>
          </a:xfrm>
        </p:spPr>
        <p:txBody>
          <a:bodyPr>
            <a:noAutofit/>
          </a:bodyPr>
          <a:lstStyle/>
          <a:p>
            <a:pPr marL="0" indent="0">
              <a:buNone/>
            </a:pPr>
            <a:r>
              <a:rPr lang="en-US" sz="6000" b="1" dirty="0" smtClean="0">
                <a:solidFill>
                  <a:srgbClr val="FFFF00"/>
                </a:solidFill>
              </a:rPr>
              <a:t>“Cheap grace means grace sold on the market like </a:t>
            </a:r>
            <a:r>
              <a:rPr lang="en-US" sz="6000" b="1" dirty="0" err="1" smtClean="0">
                <a:solidFill>
                  <a:srgbClr val="FFFF00"/>
                </a:solidFill>
              </a:rPr>
              <a:t>cheapjacks</a:t>
            </a:r>
            <a:r>
              <a:rPr lang="en-US" sz="6000" b="1" dirty="0" smtClean="0">
                <a:solidFill>
                  <a:srgbClr val="FFFF00"/>
                </a:solidFill>
              </a:rPr>
              <a:t>’ wares… Forgiveness of sin is thrown away at cut prices…It is grace without price, grace without cost!” </a:t>
            </a:r>
            <a:endParaRPr lang="en-US" sz="6000" b="1" dirty="0">
              <a:solidFill>
                <a:srgbClr val="FFFF00"/>
              </a:solidFill>
            </a:endParaRPr>
          </a:p>
        </p:txBody>
      </p:sp>
    </p:spTree>
    <p:extLst>
      <p:ext uri="{BB962C8B-B14F-4D97-AF65-F5344CB8AC3E}">
        <p14:creationId xmlns:p14="http://schemas.microsoft.com/office/powerpoint/2010/main" val="17198299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0038" y="842963"/>
            <a:ext cx="11587162" cy="5334000"/>
          </a:xfrm>
        </p:spPr>
        <p:txBody>
          <a:bodyPr>
            <a:normAutofit/>
          </a:bodyPr>
          <a:lstStyle/>
          <a:p>
            <a:pPr marL="0" indent="0">
              <a:buNone/>
            </a:pPr>
            <a:r>
              <a:rPr lang="en-US" sz="5400" b="1" dirty="0" smtClean="0">
                <a:solidFill>
                  <a:srgbClr val="FFFF00"/>
                </a:solidFill>
              </a:rPr>
              <a:t>“Cheap grace is the grace we bestow on ourselves. It is the preaching of forgiveness without requiring repentance. Cheap grace is grace without discipleship, grace without the cross, grace without Jesus Christ…</a:t>
            </a:r>
            <a:endParaRPr lang="en-US" sz="5400" b="1" dirty="0">
              <a:solidFill>
                <a:srgbClr val="FFFF00"/>
              </a:solidFill>
            </a:endParaRPr>
          </a:p>
        </p:txBody>
      </p:sp>
    </p:spTree>
    <p:extLst>
      <p:ext uri="{BB962C8B-B14F-4D97-AF65-F5344CB8AC3E}">
        <p14:creationId xmlns:p14="http://schemas.microsoft.com/office/powerpoint/2010/main" val="523163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5763" y="1328738"/>
            <a:ext cx="11630025" cy="4848225"/>
          </a:xfrm>
        </p:spPr>
        <p:txBody>
          <a:bodyPr>
            <a:normAutofit/>
          </a:bodyPr>
          <a:lstStyle/>
          <a:p>
            <a:pPr marL="0" indent="0">
              <a:buNone/>
            </a:pPr>
            <a:r>
              <a:rPr lang="mr-IN" sz="6000" b="1" dirty="0" smtClean="0">
                <a:solidFill>
                  <a:srgbClr val="FFFF00"/>
                </a:solidFill>
              </a:rPr>
              <a:t>…</a:t>
            </a:r>
            <a:r>
              <a:rPr lang="en-US" sz="6000" b="1" dirty="0" smtClean="0">
                <a:solidFill>
                  <a:srgbClr val="FFFF00"/>
                </a:solidFill>
              </a:rPr>
              <a:t>It is under the influence of cheap grace that the world has been made ‘Christian,’ but at the cost of secularizing the Christian religion as never before.”</a:t>
            </a:r>
          </a:p>
          <a:p>
            <a:pPr marL="0" indent="0">
              <a:buNone/>
            </a:pPr>
            <a:endParaRPr lang="en-US" sz="6000" b="1" dirty="0">
              <a:solidFill>
                <a:srgbClr val="FFFF00"/>
              </a:solidFill>
            </a:endParaRPr>
          </a:p>
        </p:txBody>
      </p:sp>
    </p:spTree>
    <p:extLst>
      <p:ext uri="{BB962C8B-B14F-4D97-AF65-F5344CB8AC3E}">
        <p14:creationId xmlns:p14="http://schemas.microsoft.com/office/powerpoint/2010/main" val="9597130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0025"/>
            <a:ext cx="10515600" cy="1171575"/>
          </a:xfrm>
        </p:spPr>
        <p:txBody>
          <a:bodyPr>
            <a:normAutofit/>
          </a:bodyPr>
          <a:lstStyle/>
          <a:p>
            <a:pPr algn="ctr"/>
            <a:r>
              <a:rPr lang="en-US" sz="7200" b="1" u="sng" dirty="0" smtClean="0">
                <a:solidFill>
                  <a:schemeClr val="bg1"/>
                </a:solidFill>
              </a:rPr>
              <a:t>2 Corinthians 7:10</a:t>
            </a:r>
            <a:endParaRPr lang="en-US" sz="7200" b="1" u="sng" dirty="0">
              <a:solidFill>
                <a:schemeClr val="bg1"/>
              </a:solidFill>
            </a:endParaRPr>
          </a:p>
        </p:txBody>
      </p:sp>
      <p:sp>
        <p:nvSpPr>
          <p:cNvPr id="3" name="Content Placeholder 2"/>
          <p:cNvSpPr>
            <a:spLocks noGrp="1"/>
          </p:cNvSpPr>
          <p:nvPr>
            <p:ph idx="1"/>
          </p:nvPr>
        </p:nvSpPr>
        <p:spPr>
          <a:xfrm>
            <a:off x="271463" y="1371600"/>
            <a:ext cx="11772899" cy="4805363"/>
          </a:xfrm>
        </p:spPr>
        <p:txBody>
          <a:bodyPr>
            <a:noAutofit/>
          </a:bodyPr>
          <a:lstStyle/>
          <a:p>
            <a:pPr marL="0" indent="0">
              <a:buNone/>
            </a:pPr>
            <a:r>
              <a:rPr lang="en-US" sz="5400" b="1" dirty="0" smtClean="0">
                <a:solidFill>
                  <a:schemeClr val="bg1"/>
                </a:solidFill>
              </a:rPr>
              <a:t>For the kind of sorrow God wants us to experience leads us away from sin and results in salvation. There’s no regret for that kind of sorrow. But worldly sorrow, which lacks repentance, results in spiritual death.</a:t>
            </a:r>
            <a:endParaRPr lang="en-US" sz="5400" b="1" dirty="0">
              <a:solidFill>
                <a:schemeClr val="bg1"/>
              </a:solidFill>
            </a:endParaRPr>
          </a:p>
        </p:txBody>
      </p:sp>
    </p:spTree>
    <p:extLst>
      <p:ext uri="{BB962C8B-B14F-4D97-AF65-F5344CB8AC3E}">
        <p14:creationId xmlns:p14="http://schemas.microsoft.com/office/powerpoint/2010/main" val="16891764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71451" y="242888"/>
            <a:ext cx="11830050" cy="6086475"/>
          </a:xfrm>
        </p:spPr>
        <p:txBody>
          <a:bodyPr>
            <a:noAutofit/>
          </a:bodyPr>
          <a:lstStyle/>
          <a:p>
            <a:pPr marL="0" indent="0">
              <a:buNone/>
            </a:pPr>
            <a:r>
              <a:rPr lang="en-US" sz="4800" b="1" dirty="0" smtClean="0">
                <a:solidFill>
                  <a:srgbClr val="FFFF00"/>
                </a:solidFill>
              </a:rPr>
              <a:t>“Costly grace is the treasure hidden in the field; for the sake of it a man will gladly go and sell all that he has. It is the pearl of great price to buy which the merchant will sell all his goods. Such grace is costly because it calls us to follow, and it is grace because it calls us to follow Jesus Christ. It is costly because it costs a man his life, and it is grace because it gives a man the only true life</a:t>
            </a:r>
            <a:r>
              <a:rPr lang="mr-IN" sz="4800" b="1" dirty="0" smtClean="0">
                <a:solidFill>
                  <a:srgbClr val="FFFF00"/>
                </a:solidFill>
              </a:rPr>
              <a:t>…</a:t>
            </a:r>
            <a:endParaRPr lang="en-US" sz="4800" b="1" dirty="0">
              <a:solidFill>
                <a:srgbClr val="FFFF00"/>
              </a:solidFill>
            </a:endParaRPr>
          </a:p>
        </p:txBody>
      </p:sp>
    </p:spTree>
    <p:extLst>
      <p:ext uri="{BB962C8B-B14F-4D97-AF65-F5344CB8AC3E}">
        <p14:creationId xmlns:p14="http://schemas.microsoft.com/office/powerpoint/2010/main" val="2540254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387</Words>
  <Application>Microsoft Macintosh PowerPoint</Application>
  <PresentationFormat>Widescreen</PresentationFormat>
  <Paragraphs>20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Calibri Light</vt:lpstr>
      <vt:lpstr>Mangal</vt:lpstr>
      <vt:lpstr>Arial</vt:lpstr>
      <vt:lpstr>Office Theme</vt:lpstr>
      <vt:lpstr>PowerPoint Presentation</vt:lpstr>
      <vt:lpstr>Exodus 20:7</vt:lpstr>
      <vt:lpstr>PowerPoint Presentation</vt:lpstr>
      <vt:lpstr>PowerPoint Presentation</vt:lpstr>
      <vt:lpstr>PowerPoint Presentation</vt:lpstr>
      <vt:lpstr>PowerPoint Presentation</vt:lpstr>
      <vt:lpstr>PowerPoint Presentation</vt:lpstr>
      <vt:lpstr>2 Corinthians 7:10</vt:lpstr>
      <vt:lpstr>PowerPoint Presentation</vt:lpstr>
      <vt:lpstr>PowerPoint Presentation</vt:lpstr>
      <vt:lpstr>GRACE</vt:lpstr>
      <vt:lpstr>PowerPoint Presentation</vt:lpstr>
      <vt:lpstr>PowerPoint Presentation</vt:lpstr>
      <vt:lpstr>PowerPoint Presentation</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Barnette</dc:creator>
  <cp:lastModifiedBy>Jim Barnette</cp:lastModifiedBy>
  <cp:revision>9</cp:revision>
  <dcterms:created xsi:type="dcterms:W3CDTF">2018-02-10T18:20:53Z</dcterms:created>
  <dcterms:modified xsi:type="dcterms:W3CDTF">2018-02-10T19:35:49Z</dcterms:modified>
</cp:coreProperties>
</file>