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9" r:id="rId14"/>
    <p:sldId id="270" r:id="rId15"/>
    <p:sldId id="275" r:id="rId16"/>
    <p:sldId id="272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CB"/>
    <a:srgbClr val="FFD761"/>
    <a:srgbClr val="9B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F1C544-C5C4-0C4D-84C0-EBB61BB43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33E0-AD6B-B047-870E-147F2B8446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A265B-A0DD-3248-B3B7-B1BEFD1931F9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F6B8F-AAAF-E148-BE89-557E433120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974B-E422-B34D-9D8A-E62B83DAD9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EEB4-D7F2-9146-AFF8-26E4FC9F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7356-C46B-D544-AE41-87BB1E19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1E5D8-3A5B-FC47-A223-3C3EAECC3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2EF8-9B6A-694B-871E-04D5E7F0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33EC-21C8-AF41-AFEB-2ED427CC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A3F3-5D26-EE44-9F3B-163B02F3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2785-C3EF-6841-97E5-5D756F33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EBA26-7F09-A74B-90C8-3E583139B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EAFA6-CB4E-F448-BC93-722A67A2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EC3A-6B0B-1945-87AC-ED344951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D330-04B3-0542-9501-89A5C81B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F374B-333C-6144-8A15-43D8995BD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16D36-0189-DB4D-B4C9-B26A530AE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E5A8-A2CA-7F42-AE7F-F135D999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4BAC0-FE62-344D-89A3-8719A603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BB460-1B73-B94D-A3D9-C5B747AA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D70E-B55B-7D4D-9EC5-C531B0FE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DC3A-B66B-3E4A-813A-FA4FAD94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8593-2F7E-754B-B70E-26E10C5B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392D-AA6D-144F-B132-53581215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FA50-4B23-024D-930C-620B9E3E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72AE-AB6D-0341-BAC2-1550902B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AD5CC-ED21-4149-A9BD-EACA97BD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0C5F5-5A41-A340-BA81-93BF3D78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C22E-DF32-EA47-8231-4B410650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17481-883F-9E47-BED9-2C272630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C30A-14EB-0047-9E8D-9C5C5F9C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8DF6-C55F-1C4D-BA68-D8EB6BBFA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DDB30-AD3B-1E4F-88FB-66D10CE2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B11C0-F83A-3B48-96B7-CE7A199E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3F8C4-C891-DC46-A10E-80A1945B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E36D6-3DB9-CC4F-ABF8-657F3B6B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1774-7050-AE47-91EE-AF529988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28F54-1865-364A-B13B-2D100268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234BA-320C-0541-806A-6DE1105CF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46423-9D66-6646-A632-12371727E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5AD79-651A-FD48-B1E9-28E580935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D9B7A-A073-4C46-8E08-52BDB182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0A180-F6A4-6F43-8A2D-35C20FCA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7ACF8-4507-0B43-A3D9-776810DD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FD10-EAF7-F942-8745-BD1C99CA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44905-D409-9C46-AE13-73495272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EED5B-7DF5-9E4B-899F-A8F9F2A8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2AE55-A604-254D-ACFC-0862AB68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2DE3E-E55D-324F-A0DF-C3020C38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D9E56-B1A7-5448-803B-586C4300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7BB13-D58C-E94F-8F78-00B1852A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C4CB-8E08-B748-A8A7-FC4D8DE7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D044-0989-144B-B7BA-CF616910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60A13-EAF2-2E4C-8CE4-CCE8B6A1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64B0C-A3B6-9440-896F-DE6BCD89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D9C3A-27BA-244A-BE83-0B9DB091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2675C-F2DB-CD45-BCE6-5C8FFA91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67DB-6F9C-804A-A865-C1AA344B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DF5D-F42B-EB46-9528-796B2FBF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6BDFF-70C1-8C4D-8763-91FC93906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0FD06-CB30-0F42-A775-B38ABE64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7E80B-3B15-4145-AEB4-481C7988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5C38A-435C-2246-8F8E-76EB09B7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CEA74-FC58-2A49-A6A4-DAB5CBC3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DCC60-676B-D44E-B8DE-EB02E05E9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E1CB4-5779-0E41-978D-88AD4849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62BD9-9803-5546-9431-6F460D080422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C317A-40D8-5E4A-A440-922043E0F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E3C48-E62D-F44C-8FAB-B2C4F00F8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4260-1B67-4D44-876B-E2980B7A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12EE-0B5D-6144-AD9F-A53B035E8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3139-5CDE-1C49-AE50-DC130A416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1565-3458-7349-9B23-700C0F25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285875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Colossians 3:23-24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FD3C-B7A4-BC4A-85D4-1F5B7857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428750"/>
            <a:ext cx="11787187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Work willingly at whatever you do, </a:t>
            </a:r>
            <a:r>
              <a:rPr lang="en-US" sz="6000" b="1" dirty="0">
                <a:solidFill>
                  <a:srgbClr val="FCEACB"/>
                </a:solidFill>
              </a:rPr>
              <a:t>as though you were working for the Lord rather than for people</a:t>
            </a:r>
            <a:r>
              <a:rPr lang="en-US" sz="6000" b="1" dirty="0">
                <a:solidFill>
                  <a:schemeClr val="bg1"/>
                </a:solidFill>
              </a:rPr>
              <a:t>. Remember that the Lord will </a:t>
            </a:r>
            <a:r>
              <a:rPr lang="en-US" sz="6000" b="1" dirty="0">
                <a:solidFill>
                  <a:srgbClr val="FCEACB"/>
                </a:solidFill>
              </a:rPr>
              <a:t>give you an inheritance</a:t>
            </a:r>
            <a:r>
              <a:rPr lang="en-US" sz="6000" b="1" dirty="0">
                <a:solidFill>
                  <a:schemeClr val="bg1"/>
                </a:solidFill>
              </a:rPr>
              <a:t> as your reward, and that the Master you are serving is Christ.</a:t>
            </a:r>
          </a:p>
        </p:txBody>
      </p:sp>
    </p:spTree>
    <p:extLst>
      <p:ext uri="{BB962C8B-B14F-4D97-AF65-F5344CB8AC3E}">
        <p14:creationId xmlns:p14="http://schemas.microsoft.com/office/powerpoint/2010/main" val="79452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137C-D254-F047-BB3B-67C3FB23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7CD2-11A0-784B-9B5D-B74E769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5"/>
            <a:ext cx="121920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D761"/>
                </a:solidFill>
              </a:rPr>
              <a:t>3. Paul’s way of connecting at work: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D761"/>
                </a:solidFill>
              </a:rPr>
              <a:t>A. Seek 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FFD761"/>
                </a:solidFill>
              </a:rPr>
              <a:t>                     </a:t>
            </a:r>
            <a:r>
              <a:rPr lang="en-US" sz="6600" b="1" dirty="0">
                <a:solidFill>
                  <a:srgbClr val="FFFF00"/>
                </a:solidFill>
              </a:rPr>
              <a:t>B. Speak Out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FFD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2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A986-4C55-974E-B5B1-40D40EAA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D6C8-DE1C-1543-A765-8EEC6401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5"/>
            <a:ext cx="12192000" cy="635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800" b="1" u="sng" dirty="0">
                <a:solidFill>
                  <a:srgbClr val="9BFFD8"/>
                </a:solidFill>
              </a:rPr>
              <a:t>Center for Faith and Work </a:t>
            </a:r>
          </a:p>
          <a:p>
            <a:pPr marL="0" indent="0" algn="ctr">
              <a:buNone/>
            </a:pPr>
            <a:r>
              <a:rPr lang="en-US" sz="7800" b="1" u="sng" dirty="0">
                <a:solidFill>
                  <a:srgbClr val="9BFFD8"/>
                </a:solidFill>
              </a:rPr>
              <a:t>survey of working believers: </a:t>
            </a:r>
            <a:endParaRPr lang="en-US" sz="7800" b="1" dirty="0">
              <a:solidFill>
                <a:srgbClr val="9BFFD8"/>
              </a:solidFill>
            </a:endParaRPr>
          </a:p>
          <a:p>
            <a:pPr marL="0" indent="0">
              <a:buNone/>
            </a:pPr>
            <a:endParaRPr lang="en-US" sz="6500" b="1" dirty="0">
              <a:solidFill>
                <a:srgbClr val="9BFFD8"/>
              </a:solidFill>
            </a:endParaRPr>
          </a:p>
          <a:p>
            <a:pPr marL="0" indent="0" algn="ctr">
              <a:buNone/>
            </a:pPr>
            <a:r>
              <a:rPr lang="en-US" sz="7800" b="1" dirty="0">
                <a:solidFill>
                  <a:srgbClr val="9BFFD8"/>
                </a:solidFill>
              </a:rPr>
              <a:t>Only 6% had shared their faith </a:t>
            </a:r>
          </a:p>
          <a:p>
            <a:pPr marL="0" indent="0" algn="ctr">
              <a:buNone/>
            </a:pPr>
            <a:r>
              <a:rPr lang="en-US" sz="7800" b="1" dirty="0">
                <a:solidFill>
                  <a:srgbClr val="9BFFD8"/>
                </a:solidFill>
              </a:rPr>
              <a:t>at work</a:t>
            </a:r>
          </a:p>
          <a:p>
            <a:pPr marL="0" indent="0" algn="ctr">
              <a:buNone/>
            </a:pPr>
            <a:r>
              <a:rPr lang="en-US" sz="7800" b="1" dirty="0">
                <a:solidFill>
                  <a:srgbClr val="9BFFD8"/>
                </a:solidFill>
              </a:rPr>
              <a:t>Only 55% had prayed about </a:t>
            </a:r>
          </a:p>
          <a:p>
            <a:pPr marL="0" indent="0" algn="ctr">
              <a:buNone/>
            </a:pPr>
            <a:r>
              <a:rPr lang="en-US" sz="7800" b="1" dirty="0">
                <a:solidFill>
                  <a:srgbClr val="9BFFD8"/>
                </a:solidFill>
              </a:rPr>
              <a:t>their work</a:t>
            </a:r>
          </a:p>
          <a:p>
            <a:pPr marL="0" indent="0" algn="ctr">
              <a:buNone/>
            </a:pPr>
            <a:endParaRPr lang="en-US" sz="6500" b="1" dirty="0">
              <a:solidFill>
                <a:srgbClr val="9BFFD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8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925B-0AF3-8E4D-9472-90F0488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7312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</a:rPr>
              <a:t>Verses 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3527-C043-3E49-924E-04330F69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157288"/>
            <a:ext cx="12091987" cy="5457825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Pray for us, too, that God will give us many </a:t>
            </a:r>
            <a:r>
              <a:rPr lang="en-US" sz="6000" b="1" dirty="0">
                <a:solidFill>
                  <a:srgbClr val="FCEACB"/>
                </a:solidFill>
              </a:rPr>
              <a:t>opportunities to speak </a:t>
            </a:r>
            <a:r>
              <a:rPr lang="en-US" sz="6000" b="1" dirty="0">
                <a:solidFill>
                  <a:schemeClr val="bg1"/>
                </a:solidFill>
              </a:rPr>
              <a:t>about his mysterious plan concerning Christ. That is why I am here in chains. Pray that I will </a:t>
            </a:r>
            <a:r>
              <a:rPr lang="en-US" sz="6000" b="1" dirty="0">
                <a:solidFill>
                  <a:srgbClr val="FCEACB"/>
                </a:solidFill>
              </a:rPr>
              <a:t>proclaim this message as clearly as I should</a:t>
            </a:r>
            <a:r>
              <a:rPr lang="en-US" sz="60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6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2D8C-6427-8F4E-810D-0A34AEDA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C6A76-F1E1-9B49-AAE5-FF3F1765A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0"/>
            <a:ext cx="10801350" cy="6743700"/>
          </a:xfrm>
        </p:spPr>
      </p:pic>
    </p:spTree>
    <p:extLst>
      <p:ext uri="{BB962C8B-B14F-4D97-AF65-F5344CB8AC3E}">
        <p14:creationId xmlns:p14="http://schemas.microsoft.com/office/powerpoint/2010/main" val="123031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137C-D254-F047-BB3B-67C3FB23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7CD2-11A0-784B-9B5D-B74E769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5"/>
            <a:ext cx="121920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D761"/>
                </a:solidFill>
              </a:rPr>
              <a:t>3. Paul’s way of connecting at work: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D761"/>
                </a:solidFill>
              </a:rPr>
              <a:t>A. Seek 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FFD761"/>
                </a:solidFill>
              </a:rPr>
              <a:t>                     B. Speak 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FFFF00"/>
                </a:solidFill>
              </a:rPr>
              <a:t>                     C. Stand Out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FFD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3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44E2-B0DC-9443-BD12-4EC860C4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4"/>
            <a:ext cx="10515600" cy="1257300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Verses 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D0795-8240-6E42-8AD0-D1885877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471613"/>
            <a:ext cx="11915774" cy="522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Live wisely among those who are not believers, and </a:t>
            </a:r>
            <a:r>
              <a:rPr lang="en-US" sz="6000" b="1" dirty="0">
                <a:solidFill>
                  <a:srgbClr val="FCEACB"/>
                </a:solidFill>
              </a:rPr>
              <a:t>make the most of every opportunity</a:t>
            </a:r>
            <a:r>
              <a:rPr lang="en-US" sz="6000" b="1" dirty="0">
                <a:solidFill>
                  <a:schemeClr val="bg1"/>
                </a:solidFill>
              </a:rPr>
              <a:t>. Let your conversation be </a:t>
            </a:r>
            <a:r>
              <a:rPr lang="en-US" sz="6000" b="1" dirty="0">
                <a:solidFill>
                  <a:srgbClr val="FCEACB"/>
                </a:solidFill>
              </a:rPr>
              <a:t>gracious and attractive</a:t>
            </a:r>
            <a:r>
              <a:rPr lang="en-US" sz="6000" b="1" dirty="0">
                <a:solidFill>
                  <a:schemeClr val="bg1"/>
                </a:solidFill>
              </a:rPr>
              <a:t> so that you will have the right response for everyone.</a:t>
            </a:r>
          </a:p>
        </p:txBody>
      </p:sp>
    </p:spTree>
    <p:extLst>
      <p:ext uri="{BB962C8B-B14F-4D97-AF65-F5344CB8AC3E}">
        <p14:creationId xmlns:p14="http://schemas.microsoft.com/office/powerpoint/2010/main" val="80243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B5B7-54E8-7345-B676-CAF990DF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79BD05-EABB-7B40-9B6F-22C255C4A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6" y="0"/>
            <a:ext cx="7515224" cy="6858000"/>
          </a:xfrm>
        </p:spPr>
      </p:pic>
    </p:spTree>
    <p:extLst>
      <p:ext uri="{BB962C8B-B14F-4D97-AF65-F5344CB8AC3E}">
        <p14:creationId xmlns:p14="http://schemas.microsoft.com/office/powerpoint/2010/main" val="255274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C331-06DA-564B-B273-3F564569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A80F-30EA-404D-8B0A-AC7072B1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7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216-40FD-2348-AD47-9011D6C8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5A29-9764-D346-981B-86537E52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F3F1A-3032-C94B-9C7D-56C2D2358ED8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" pitchFamily="2" charset="0"/>
              </a:rPr>
              <a:t> </a:t>
            </a:r>
            <a:r>
              <a:rPr lang="en-US" b="1" dirty="0">
                <a:latin typeface="Helvetica" pitchFamily="2" charset="0"/>
              </a:rPr>
              <a:t>CNNECT </a:t>
            </a:r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5" name="Picture 4" descr="Macintosh HD:Users:user:Desktop:BBC:2019 Theme:connect_logo.ai">
            <a:extLst>
              <a:ext uri="{FF2B5EF4-FFF2-40B4-BE49-F238E27FC236}">
                <a16:creationId xmlns:a16="http://schemas.microsoft.com/office/drawing/2014/main" id="{8528FDDC-45DC-9E4C-8FA0-B9CDA267F5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8587"/>
            <a:ext cx="11458575" cy="6586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47724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0FF0-B9A0-D641-82FD-E719A55D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B73E8-047B-8F48-AD9B-F48CB1D8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2941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FFD761"/>
                </a:solidFill>
              </a:rPr>
              <a:t>CONNECT Where You Are</a:t>
            </a:r>
          </a:p>
          <a:p>
            <a:r>
              <a:rPr lang="en-US" sz="8800" b="1" dirty="0">
                <a:solidFill>
                  <a:srgbClr val="FFD761"/>
                </a:solidFill>
              </a:rPr>
              <a:t>CONNECT Where You Live</a:t>
            </a:r>
          </a:p>
          <a:p>
            <a:r>
              <a:rPr lang="en-US" sz="8800" b="1" dirty="0">
                <a:solidFill>
                  <a:srgbClr val="FFD761"/>
                </a:solidFill>
              </a:rPr>
              <a:t>CONNECT Where You Go</a:t>
            </a:r>
          </a:p>
          <a:p>
            <a:r>
              <a:rPr lang="en-US" sz="8800" b="1" dirty="0">
                <a:solidFill>
                  <a:srgbClr val="FFD761"/>
                </a:solidFill>
              </a:rPr>
              <a:t>CONNECT When You Pray</a:t>
            </a:r>
          </a:p>
          <a:p>
            <a:r>
              <a:rPr lang="en-US" sz="8800" b="1" dirty="0">
                <a:solidFill>
                  <a:srgbClr val="FFFF00"/>
                </a:solidFill>
              </a:rPr>
              <a:t>CONNECT Where You Work</a:t>
            </a:r>
          </a:p>
          <a:p>
            <a:pPr marL="0" indent="0">
              <a:buNone/>
            </a:pPr>
            <a:endParaRPr lang="en-US" dirty="0">
              <a:solidFill>
                <a:srgbClr val="F8E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DE7A-8EDA-6D45-970B-79DDAC7A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A53C4-4316-9248-BD49-04CCA958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825625"/>
            <a:ext cx="1178718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00"/>
                </a:solidFill>
              </a:rPr>
              <a:t>1. Connecting with the Gospel </a:t>
            </a:r>
            <a:r>
              <a:rPr lang="en-US" sz="7200" b="1" i="1" dirty="0">
                <a:solidFill>
                  <a:srgbClr val="FFFF00"/>
                </a:solidFill>
              </a:rPr>
              <a:t>began </a:t>
            </a:r>
            <a:r>
              <a:rPr lang="en-US" sz="7200" b="1" dirty="0">
                <a:solidFill>
                  <a:srgbClr val="FFFF00"/>
                </a:solidFill>
              </a:rPr>
              <a:t>on a work day!</a:t>
            </a:r>
          </a:p>
        </p:txBody>
      </p:sp>
    </p:spTree>
    <p:extLst>
      <p:ext uri="{BB962C8B-B14F-4D97-AF65-F5344CB8AC3E}">
        <p14:creationId xmlns:p14="http://schemas.microsoft.com/office/powerpoint/2010/main" val="23169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A904-47A5-4143-8409-236DBDB3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4538-1D76-EC4E-B391-5E674788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825625"/>
            <a:ext cx="114728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FF00"/>
                </a:solidFill>
              </a:rPr>
              <a:t>2. Jesus connected </a:t>
            </a:r>
          </a:p>
          <a:p>
            <a:pPr marL="0" indent="0" algn="ctr">
              <a:buNone/>
            </a:pPr>
            <a:r>
              <a:rPr lang="en-US" sz="8000" b="1" i="1" dirty="0">
                <a:solidFill>
                  <a:srgbClr val="FFFF00"/>
                </a:solidFill>
              </a:rPr>
              <a:t>during</a:t>
            </a:r>
            <a:r>
              <a:rPr lang="en-US" sz="8000" b="1" dirty="0">
                <a:solidFill>
                  <a:srgbClr val="FFFF00"/>
                </a:solidFill>
              </a:rPr>
              <a:t> the work day!</a:t>
            </a:r>
          </a:p>
        </p:txBody>
      </p:sp>
    </p:spTree>
    <p:extLst>
      <p:ext uri="{BB962C8B-B14F-4D97-AF65-F5344CB8AC3E}">
        <p14:creationId xmlns:p14="http://schemas.microsoft.com/office/powerpoint/2010/main" val="47868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1D02-A2C3-744A-B4B1-706B6110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0687D8-E8E9-C741-A329-EA7BE978E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89" y="157163"/>
            <a:ext cx="9215436" cy="6572250"/>
          </a:xfrm>
        </p:spPr>
      </p:pic>
    </p:spTree>
    <p:extLst>
      <p:ext uri="{BB962C8B-B14F-4D97-AF65-F5344CB8AC3E}">
        <p14:creationId xmlns:p14="http://schemas.microsoft.com/office/powerpoint/2010/main" val="380299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2C00-74CE-6948-842C-9FAF7947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D9E8-CA67-9846-94B1-5E02F6B4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137C-D254-F047-BB3B-67C3FB23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7CD2-11A0-784B-9B5D-B74E769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D761"/>
                </a:solidFill>
              </a:rPr>
              <a:t>3. Paul’s way of connecting at work: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</a:rPr>
              <a:t>A. Seek Out</a:t>
            </a:r>
          </a:p>
        </p:txBody>
      </p:sp>
    </p:spTree>
    <p:extLst>
      <p:ext uri="{BB962C8B-B14F-4D97-AF65-F5344CB8AC3E}">
        <p14:creationId xmlns:p14="http://schemas.microsoft.com/office/powerpoint/2010/main" val="65024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DE5D-4B10-744D-9218-D010C95A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u="sng" dirty="0">
                <a:solidFill>
                  <a:schemeClr val="bg1"/>
                </a:solidFill>
              </a:rPr>
              <a:t>Verse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FDCD-F148-F24B-BDF6-802F054C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5"/>
            <a:ext cx="117586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Devote yourselves to prayer with </a:t>
            </a:r>
            <a:r>
              <a:rPr lang="en-US" sz="8000" b="1" dirty="0">
                <a:solidFill>
                  <a:srgbClr val="FCEACB"/>
                </a:solidFill>
              </a:rPr>
              <a:t>an alert mind </a:t>
            </a:r>
            <a:r>
              <a:rPr lang="en-US" sz="8000" b="1" dirty="0">
                <a:solidFill>
                  <a:schemeClr val="bg1"/>
                </a:solidFill>
              </a:rPr>
              <a:t>and </a:t>
            </a:r>
            <a:r>
              <a:rPr lang="en-US" sz="8000" b="1" dirty="0">
                <a:solidFill>
                  <a:srgbClr val="FCEACB"/>
                </a:solidFill>
              </a:rPr>
              <a:t>a thankful heart</a:t>
            </a:r>
            <a:r>
              <a:rPr lang="en-US" sz="8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265</Words>
  <Application>Microsoft Macintosh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Verse 2</vt:lpstr>
      <vt:lpstr>Colossians 3:23-24</vt:lpstr>
      <vt:lpstr>PowerPoint Presentation</vt:lpstr>
      <vt:lpstr>PowerPoint Presentation</vt:lpstr>
      <vt:lpstr>Verses 3-4</vt:lpstr>
      <vt:lpstr>PowerPoint Presentation</vt:lpstr>
      <vt:lpstr>PowerPoint Presentation</vt:lpstr>
      <vt:lpstr>Verses 5-6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Barnette, James</dc:creator>
  <cp:lastModifiedBy>Barnette, James</cp:lastModifiedBy>
  <cp:revision>10</cp:revision>
  <cp:lastPrinted>2019-02-02T20:29:34Z</cp:lastPrinted>
  <dcterms:created xsi:type="dcterms:W3CDTF">2019-02-02T17:27:07Z</dcterms:created>
  <dcterms:modified xsi:type="dcterms:W3CDTF">2019-02-02T20:31:05Z</dcterms:modified>
</cp:coreProperties>
</file>