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9" r:id="rId4"/>
    <p:sldId id="257" r:id="rId5"/>
    <p:sldId id="258" r:id="rId6"/>
    <p:sldId id="271" r:id="rId7"/>
    <p:sldId id="272" r:id="rId8"/>
    <p:sldId id="273" r:id="rId9"/>
    <p:sldId id="274" r:id="rId10"/>
    <p:sldId id="267" r:id="rId11"/>
    <p:sldId id="268" r:id="rId12"/>
    <p:sldId id="260" r:id="rId13"/>
    <p:sldId id="261" r:id="rId14"/>
    <p:sldId id="262" r:id="rId15"/>
    <p:sldId id="264" r:id="rId16"/>
    <p:sldId id="266" r:id="rId17"/>
    <p:sldId id="276" r:id="rId18"/>
    <p:sldId id="275" r:id="rId19"/>
    <p:sldId id="270" r:id="rId20"/>
    <p:sldId id="265"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5D3F34-AAB8-4AB9-835E-406C00D6959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767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D3F34-AAB8-4AB9-835E-406C00D6959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428252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D3F34-AAB8-4AB9-835E-406C00D6959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200955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5D3F34-AAB8-4AB9-835E-406C00D6959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42346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D3F34-AAB8-4AB9-835E-406C00D6959A}"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33030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5D3F34-AAB8-4AB9-835E-406C00D6959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25794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5D3F34-AAB8-4AB9-835E-406C00D6959A}" type="datetimeFigureOut">
              <a:rPr lang="en-US" smtClean="0"/>
              <a:t>11/25/18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26339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5D3F34-AAB8-4AB9-835E-406C00D6959A}" type="datetimeFigureOut">
              <a:rPr lang="en-US" smtClean="0"/>
              <a:t>11/25/18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369195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D3F34-AAB8-4AB9-835E-406C00D6959A}" type="datetimeFigureOut">
              <a:rPr lang="en-US" smtClean="0"/>
              <a:t>11/25/18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314102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D3F34-AAB8-4AB9-835E-406C00D6959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60566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D3F34-AAB8-4AB9-835E-406C00D6959A}"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53EA-C459-4F8F-B5E3-858A3A08277C}" type="slidenum">
              <a:rPr lang="en-US" smtClean="0"/>
              <a:t>‹#›</a:t>
            </a:fld>
            <a:endParaRPr lang="en-US"/>
          </a:p>
        </p:txBody>
      </p:sp>
    </p:spTree>
    <p:extLst>
      <p:ext uri="{BB962C8B-B14F-4D97-AF65-F5344CB8AC3E}">
        <p14:creationId xmlns:p14="http://schemas.microsoft.com/office/powerpoint/2010/main" val="308568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D3F34-AAB8-4AB9-835E-406C00D6959A}" type="datetimeFigureOut">
              <a:rPr lang="en-US" smtClean="0"/>
              <a:t>11/25/18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53EA-C459-4F8F-B5E3-858A3A08277C}" type="slidenum">
              <a:rPr lang="en-US" smtClean="0"/>
              <a:t>‹#›</a:t>
            </a:fld>
            <a:endParaRPr lang="en-US"/>
          </a:p>
        </p:txBody>
      </p:sp>
    </p:spTree>
    <p:extLst>
      <p:ext uri="{BB962C8B-B14F-4D97-AF65-F5344CB8AC3E}">
        <p14:creationId xmlns:p14="http://schemas.microsoft.com/office/powerpoint/2010/main" val="208772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lueletterbible.org/search/preSearch.cfm?Criteria=favors&amp;t=NL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E33-79D6-4E40-B0EF-8434291DE1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2ACACA-4407-CF47-8F48-B90D67FD60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6391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Yare…to fear or revere?</a:t>
            </a:r>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a:solidFill>
                  <a:schemeClr val="bg1"/>
                </a:solidFill>
              </a:rPr>
              <a:t>Deliver me, I pray thee, from the hand of my brother, from the hand of Esau: for I </a:t>
            </a:r>
            <a:r>
              <a:rPr lang="en-US" b="1" dirty="0">
                <a:solidFill>
                  <a:schemeClr val="bg1"/>
                </a:solidFill>
              </a:rPr>
              <a:t>fear</a:t>
            </a:r>
            <a:r>
              <a:rPr lang="en-US" dirty="0"/>
              <a:t> </a:t>
            </a:r>
            <a:r>
              <a:rPr lang="en-US" dirty="0">
                <a:solidFill>
                  <a:schemeClr val="bg1"/>
                </a:solidFill>
              </a:rPr>
              <a:t>him, lest he will come and smite me, </a:t>
            </a:r>
            <a:r>
              <a:rPr lang="en-US" i="1" dirty="0">
                <a:solidFill>
                  <a:schemeClr val="bg1"/>
                </a:solidFill>
              </a:rPr>
              <a:t>and</a:t>
            </a:r>
            <a:r>
              <a:rPr lang="en-US" dirty="0">
                <a:solidFill>
                  <a:schemeClr val="bg1"/>
                </a:solidFill>
              </a:rPr>
              <a:t> the mother with the children. Gen. 32:11</a:t>
            </a:r>
          </a:p>
          <a:p>
            <a:pPr marL="0" indent="0">
              <a:buNone/>
            </a:pPr>
            <a:endParaRPr lang="en-US" dirty="0"/>
          </a:p>
        </p:txBody>
      </p:sp>
    </p:spTree>
    <p:extLst>
      <p:ext uri="{BB962C8B-B14F-4D97-AF65-F5344CB8AC3E}">
        <p14:creationId xmlns:p14="http://schemas.microsoft.com/office/powerpoint/2010/main" val="86801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The great temptations which thine eyes saw, and the signs, and the wonders, and the mighty hand, and the stretched out arm, whereby the LORD thy God brought thee out: so shall the LORD thy God do unto all the people of whom thou art </a:t>
            </a:r>
            <a:r>
              <a:rPr lang="en-US" b="1" dirty="0">
                <a:solidFill>
                  <a:schemeClr val="bg1"/>
                </a:solidFill>
              </a:rPr>
              <a:t>afraid</a:t>
            </a:r>
            <a:r>
              <a:rPr lang="en-US" dirty="0">
                <a:solidFill>
                  <a:schemeClr val="bg1"/>
                </a:solidFill>
              </a:rPr>
              <a:t>.  Deut. 7:19</a:t>
            </a:r>
          </a:p>
          <a:p>
            <a:pPr marL="0" indent="0">
              <a:buNone/>
            </a:pPr>
            <a:endParaRPr lang="en-US" dirty="0"/>
          </a:p>
        </p:txBody>
      </p:sp>
    </p:spTree>
    <p:extLst>
      <p:ext uri="{BB962C8B-B14F-4D97-AF65-F5344CB8AC3E}">
        <p14:creationId xmlns:p14="http://schemas.microsoft.com/office/powerpoint/2010/main" val="365201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u="sng" dirty="0">
                <a:solidFill>
                  <a:schemeClr val="bg1"/>
                </a:solidFill>
              </a:rPr>
              <a:t>Fearing the Lord’s Wisdom</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fontAlgn="t">
              <a:buNone/>
            </a:pPr>
            <a:r>
              <a:rPr lang="en-US" dirty="0">
                <a:solidFill>
                  <a:schemeClr val="bg1"/>
                </a:solidFill>
              </a:rPr>
              <a:t>“Trust in the Lord with all your heart, and lean not on your own understanding; in all your ways acknowledge him and he will direct your paths.” Prov. 3:5-6</a:t>
            </a:r>
          </a:p>
          <a:p>
            <a:pPr marL="0" indent="0" fontAlgn="t">
              <a:buNone/>
            </a:pPr>
            <a:r>
              <a:rPr lang="en-US" dirty="0"/>
              <a:t> </a:t>
            </a:r>
            <a:endParaRPr lang="en-US" dirty="0">
              <a:solidFill>
                <a:schemeClr val="bg1"/>
              </a:solidFill>
            </a:endParaRPr>
          </a:p>
          <a:p>
            <a:pPr marL="0" indent="0" fontAlgn="t">
              <a:buNone/>
            </a:pPr>
            <a:r>
              <a:rPr lang="en-US" dirty="0">
                <a:solidFill>
                  <a:schemeClr val="bg1"/>
                </a:solidFill>
              </a:rPr>
              <a:t>If we do lean on our own understanding, then:</a:t>
            </a:r>
          </a:p>
          <a:p>
            <a:pPr lvl="0" fontAlgn="t"/>
            <a:r>
              <a:rPr lang="en-US" dirty="0">
                <a:solidFill>
                  <a:schemeClr val="bg1"/>
                </a:solidFill>
              </a:rPr>
              <a:t>We are not trusting in the Lord with all our heart</a:t>
            </a:r>
          </a:p>
          <a:p>
            <a:pPr lvl="0" fontAlgn="t"/>
            <a:r>
              <a:rPr lang="en-US" dirty="0">
                <a:solidFill>
                  <a:schemeClr val="bg1"/>
                </a:solidFill>
              </a:rPr>
              <a:t>We are not acknowledging him in all our ways</a:t>
            </a:r>
          </a:p>
          <a:p>
            <a:pPr lvl="0" fontAlgn="t"/>
            <a:r>
              <a:rPr lang="en-US" dirty="0">
                <a:solidFill>
                  <a:schemeClr val="bg1"/>
                </a:solidFill>
              </a:rPr>
              <a:t>He will not direct our paths</a:t>
            </a:r>
          </a:p>
          <a:p>
            <a:pPr marL="0" indent="0">
              <a:buNone/>
            </a:pPr>
            <a:endParaRPr lang="en-US" dirty="0"/>
          </a:p>
        </p:txBody>
      </p:sp>
    </p:spTree>
    <p:extLst>
      <p:ext uri="{BB962C8B-B14F-4D97-AF65-F5344CB8AC3E}">
        <p14:creationId xmlns:p14="http://schemas.microsoft.com/office/powerpoint/2010/main" val="107620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u="sng" dirty="0">
                <a:solidFill>
                  <a:schemeClr val="bg1"/>
                </a:solidFill>
              </a:rPr>
              <a:t>Fearing the Lord’s Justice</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marL="0" indent="0" fontAlgn="t">
              <a:buNone/>
            </a:pPr>
            <a:r>
              <a:rPr lang="en-US" dirty="0">
                <a:solidFill>
                  <a:schemeClr val="bg1"/>
                </a:solidFill>
              </a:rPr>
              <a:t>God is just.  He loves truth.  He loves honest scales.  Much of the story of God found both in Scripture and throughout history attests to God’s love of justice.  </a:t>
            </a:r>
          </a:p>
          <a:p>
            <a:pPr marL="0" indent="0" fontAlgn="t">
              <a:buNone/>
            </a:pPr>
            <a:r>
              <a:rPr lang="en-US" dirty="0">
                <a:solidFill>
                  <a:schemeClr val="bg1"/>
                </a:solidFill>
              </a:rPr>
              <a:t>And so another way that I fear the Lord is that I fear God’s justice.</a:t>
            </a:r>
          </a:p>
          <a:p>
            <a:pPr marL="0" indent="0" fontAlgn="t">
              <a:buNone/>
            </a:pPr>
            <a:r>
              <a:rPr lang="en-US" dirty="0">
                <a:solidFill>
                  <a:schemeClr val="bg1"/>
                </a:solidFill>
              </a:rPr>
              <a:t>He will judge: Oppression of the poor, domination of the weak, exploitation of the innocent.  Manipulating those mentally challenged.  </a:t>
            </a:r>
          </a:p>
          <a:p>
            <a:pPr marL="0" indent="0">
              <a:buNone/>
            </a:pPr>
            <a:endParaRPr lang="en-US" dirty="0"/>
          </a:p>
        </p:txBody>
      </p:sp>
    </p:spTree>
    <p:extLst>
      <p:ext uri="{BB962C8B-B14F-4D97-AF65-F5344CB8AC3E}">
        <p14:creationId xmlns:p14="http://schemas.microsoft.com/office/powerpoint/2010/main" val="383959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Human Trafficking Map 2017</a:t>
            </a: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7" y="1453486"/>
            <a:ext cx="8703775" cy="45259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87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solidFill>
                  <a:schemeClr val="bg1"/>
                </a:solidFill>
              </a:rPr>
              <a:t>And without faith it is impossible to please God, because anyone who comes to him must believe that he exists and that he rewards those who earnestly seek him.</a:t>
            </a:r>
          </a:p>
          <a:p>
            <a:pPr marL="0" indent="0">
              <a:buNone/>
            </a:pPr>
            <a:r>
              <a:rPr lang="en-US" dirty="0">
                <a:solidFill>
                  <a:schemeClr val="bg1"/>
                </a:solidFill>
              </a:rPr>
              <a:t>					Hebrews 11:6</a:t>
            </a:r>
          </a:p>
        </p:txBody>
      </p:sp>
    </p:spTree>
    <p:extLst>
      <p:ext uri="{BB962C8B-B14F-4D97-AF65-F5344CB8AC3E}">
        <p14:creationId xmlns:p14="http://schemas.microsoft.com/office/powerpoint/2010/main" val="176862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Fear Rewarded in the Psalms</a:t>
            </a:r>
          </a:p>
        </p:txBody>
      </p:sp>
      <p:sp>
        <p:nvSpPr>
          <p:cNvPr id="3" name="Content Placeholder 2"/>
          <p:cNvSpPr>
            <a:spLocks noGrp="1"/>
          </p:cNvSpPr>
          <p:nvPr>
            <p:ph idx="1"/>
          </p:nvPr>
        </p:nvSpPr>
        <p:spPr/>
        <p:txBody>
          <a:bodyPr/>
          <a:lstStyle/>
          <a:p>
            <a:pPr marL="0" indent="0">
              <a:buNone/>
            </a:pPr>
            <a:r>
              <a:rPr lang="en-US" dirty="0">
                <a:solidFill>
                  <a:schemeClr val="bg1"/>
                </a:solidFill>
              </a:rPr>
              <a:t>When we fear God, he :</a:t>
            </a:r>
          </a:p>
          <a:p>
            <a:pPr marL="0" indent="0">
              <a:buNone/>
            </a:pPr>
            <a:r>
              <a:rPr lang="en-US" dirty="0">
                <a:solidFill>
                  <a:schemeClr val="bg1"/>
                </a:solidFill>
              </a:rPr>
              <a:t>Honors us, is glorified, teaches us his way, is a friend to those who fear him, teaches them his covenant, laid up goodness for them, his eyes are on them, angel camps around them, delivers them, provides all they need, gives them banner of truth, inheritance reserved, salvation near, </a:t>
            </a:r>
          </a:p>
        </p:txBody>
      </p:sp>
    </p:spTree>
    <p:extLst>
      <p:ext uri="{BB962C8B-B14F-4D97-AF65-F5344CB8AC3E}">
        <p14:creationId xmlns:p14="http://schemas.microsoft.com/office/powerpoint/2010/main" val="363914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Fear Rewarded in the Psalms</a:t>
            </a:r>
          </a:p>
        </p:txBody>
      </p:sp>
      <p:sp>
        <p:nvSpPr>
          <p:cNvPr id="3" name="Content Placeholder 2"/>
          <p:cNvSpPr>
            <a:spLocks noGrp="1"/>
          </p:cNvSpPr>
          <p:nvPr>
            <p:ph idx="1"/>
          </p:nvPr>
        </p:nvSpPr>
        <p:spPr/>
        <p:txBody>
          <a:bodyPr/>
          <a:lstStyle/>
          <a:p>
            <a:pPr marL="0" indent="0">
              <a:buNone/>
            </a:pPr>
            <a:r>
              <a:rPr lang="en-US" dirty="0">
                <a:solidFill>
                  <a:schemeClr val="bg1"/>
                </a:solidFill>
              </a:rPr>
              <a:t>Great is his mercy toward them,  from everlasting to everlasting his righteousness is on their children’s children, he will ever be mindful of his covenant/promises, he is their help and shield, they will be glad when they see God, blessed is every one who fears God, he will fulfill their desires, hear their cry and save them</a:t>
            </a:r>
          </a:p>
        </p:txBody>
      </p:sp>
    </p:spTree>
    <p:extLst>
      <p:ext uri="{BB962C8B-B14F-4D97-AF65-F5344CB8AC3E}">
        <p14:creationId xmlns:p14="http://schemas.microsoft.com/office/powerpoint/2010/main" val="333363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a:solidFill>
                  <a:schemeClr val="bg1"/>
                </a:solidFill>
              </a:rPr>
              <a:t>To have a healthy fear of the Lord is to:</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a:t>	</a:t>
            </a:r>
            <a:r>
              <a:rPr lang="en-US" dirty="0">
                <a:solidFill>
                  <a:schemeClr val="bg1"/>
                </a:solidFill>
              </a:rPr>
              <a:t>place your hope in his unfailing love.</a:t>
            </a:r>
          </a:p>
          <a:p>
            <a:pPr marL="0" indent="0">
              <a:buNone/>
            </a:pPr>
            <a:endParaRPr lang="en-US" dirty="0">
              <a:solidFill>
                <a:schemeClr val="bg1"/>
              </a:solidFill>
            </a:endParaRPr>
          </a:p>
          <a:p>
            <a:pPr marL="0" indent="0">
              <a:buNone/>
            </a:pPr>
            <a:r>
              <a:rPr lang="en-US" dirty="0">
                <a:solidFill>
                  <a:schemeClr val="bg1"/>
                </a:solidFill>
              </a:rPr>
              <a:t>	wait on his unfailing love</a:t>
            </a:r>
          </a:p>
          <a:p>
            <a:pPr marL="0" indent="0">
              <a:buNone/>
            </a:pPr>
            <a:r>
              <a:rPr lang="en-US" dirty="0">
                <a:solidFill>
                  <a:schemeClr val="bg1"/>
                </a:solidFill>
              </a:rPr>
              <a:t>	</a:t>
            </a:r>
          </a:p>
          <a:p>
            <a:pPr marL="0" indent="0">
              <a:buNone/>
            </a:pPr>
            <a:r>
              <a:rPr lang="en-US" dirty="0">
                <a:solidFill>
                  <a:schemeClr val="bg1"/>
                </a:solidFill>
              </a:rPr>
              <a:t>	expect the goodness that is inseparable 		from his unfailing love</a:t>
            </a:r>
          </a:p>
        </p:txBody>
      </p:sp>
    </p:spTree>
    <p:extLst>
      <p:ext uri="{BB962C8B-B14F-4D97-AF65-F5344CB8AC3E}">
        <p14:creationId xmlns:p14="http://schemas.microsoft.com/office/powerpoint/2010/main" val="64461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marL="0" indent="0">
              <a:buNone/>
            </a:pPr>
            <a:endParaRPr lang="en-US" dirty="0"/>
          </a:p>
          <a:p>
            <a:pPr marL="0" indent="0">
              <a:buNone/>
            </a:pPr>
            <a:r>
              <a:rPr lang="en-US" dirty="0">
                <a:solidFill>
                  <a:schemeClr val="bg1"/>
                </a:solidFill>
              </a:rPr>
              <a:t>“Expect great things from God; attempt great things for God.”  William Carey </a:t>
            </a:r>
          </a:p>
          <a:p>
            <a:pPr marL="0" indent="0">
              <a:buNone/>
            </a:pPr>
            <a:endParaRPr lang="en-US" dirty="0">
              <a:solidFill>
                <a:schemeClr val="bg1"/>
              </a:solidFill>
            </a:endParaRPr>
          </a:p>
          <a:p>
            <a:pPr marL="0" indent="0">
              <a:buNone/>
            </a:pPr>
            <a:r>
              <a:rPr lang="en-US" dirty="0">
                <a:solidFill>
                  <a:schemeClr val="bg1"/>
                </a:solidFill>
              </a:rPr>
              <a:t>My expectation of God’s greatness better precede and exceed my perspiration for God’s greatness!</a:t>
            </a:r>
          </a:p>
          <a:p>
            <a:pPr marL="0" indent="0">
              <a:buNone/>
            </a:pPr>
            <a:endParaRPr lang="en-US" dirty="0"/>
          </a:p>
        </p:txBody>
      </p:sp>
    </p:spTree>
    <p:extLst>
      <p:ext uri="{BB962C8B-B14F-4D97-AF65-F5344CB8AC3E}">
        <p14:creationId xmlns:p14="http://schemas.microsoft.com/office/powerpoint/2010/main" val="229223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6248400"/>
          </a:xfrm>
        </p:spPr>
        <p:txBody>
          <a:bodyPr/>
          <a:lstStyle/>
          <a:p>
            <a:r>
              <a:rPr lang="en-US" dirty="0">
                <a:solidFill>
                  <a:schemeClr val="bg1"/>
                </a:solidFill>
              </a:rPr>
              <a:t>Psalm 147:11</a:t>
            </a:r>
          </a:p>
        </p:txBody>
      </p:sp>
      <p:sp>
        <p:nvSpPr>
          <p:cNvPr id="4" name="TextBox 3"/>
          <p:cNvSpPr txBox="1"/>
          <p:nvPr/>
        </p:nvSpPr>
        <p:spPr>
          <a:xfrm>
            <a:off x="381000" y="1143000"/>
            <a:ext cx="8458200" cy="3970318"/>
          </a:xfrm>
          <a:prstGeom prst="rect">
            <a:avLst/>
          </a:prstGeom>
          <a:noFill/>
        </p:spPr>
        <p:txBody>
          <a:bodyPr wrap="square" rtlCol="0">
            <a:spAutoFit/>
          </a:bodyPr>
          <a:lstStyle/>
          <a:p>
            <a:r>
              <a:rPr lang="he-IL" sz="2800" dirty="0">
                <a:solidFill>
                  <a:schemeClr val="bg1"/>
                </a:solidFill>
              </a:rPr>
              <a:t>יְהֹוָה </a:t>
            </a:r>
            <a:r>
              <a:rPr lang="en-US" sz="2800" dirty="0" err="1">
                <a:solidFill>
                  <a:schemeClr val="bg1"/>
                </a:solidFill>
              </a:rPr>
              <a:t>Yĕhovah</a:t>
            </a:r>
            <a:r>
              <a:rPr lang="en-US" sz="2800" dirty="0">
                <a:solidFill>
                  <a:schemeClr val="bg1"/>
                </a:solidFill>
              </a:rPr>
              <a:t>          </a:t>
            </a:r>
            <a:r>
              <a:rPr lang="en-US" sz="2800" dirty="0">
                <a:solidFill>
                  <a:srgbClr val="FFFF00"/>
                </a:solidFill>
              </a:rPr>
              <a:t>The LORD</a:t>
            </a:r>
          </a:p>
          <a:p>
            <a:endParaRPr lang="en-US" sz="2800" dirty="0"/>
          </a:p>
          <a:p>
            <a:r>
              <a:rPr lang="he-IL" sz="2800" dirty="0">
                <a:solidFill>
                  <a:schemeClr val="bg1"/>
                </a:solidFill>
              </a:rPr>
              <a:t>רָצָה </a:t>
            </a:r>
            <a:r>
              <a:rPr lang="en-US" sz="2800" dirty="0" err="1">
                <a:solidFill>
                  <a:schemeClr val="bg1"/>
                </a:solidFill>
              </a:rPr>
              <a:t>ratsah</a:t>
            </a:r>
            <a:r>
              <a:rPr lang="en-US" sz="2800" dirty="0">
                <a:solidFill>
                  <a:schemeClr val="bg1"/>
                </a:solidFill>
              </a:rPr>
              <a:t>              </a:t>
            </a:r>
            <a:r>
              <a:rPr lang="en-US" sz="2800" dirty="0">
                <a:solidFill>
                  <a:srgbClr val="FFFF00"/>
                </a:solidFill>
              </a:rPr>
              <a:t>delights in</a:t>
            </a:r>
            <a:endParaRPr lang="en-US" sz="2800" dirty="0"/>
          </a:p>
          <a:p>
            <a:endParaRPr lang="en-US" sz="2800" dirty="0"/>
          </a:p>
          <a:p>
            <a:r>
              <a:rPr lang="he-IL" sz="2800" dirty="0">
                <a:solidFill>
                  <a:schemeClr val="bg1"/>
                </a:solidFill>
              </a:rPr>
              <a:t>יָרֵא  </a:t>
            </a:r>
            <a:r>
              <a:rPr lang="en-US" sz="2800" dirty="0">
                <a:solidFill>
                  <a:schemeClr val="bg1"/>
                </a:solidFill>
              </a:rPr>
              <a:t>yare'                 </a:t>
            </a:r>
            <a:r>
              <a:rPr lang="en-US" sz="2800" dirty="0">
                <a:solidFill>
                  <a:srgbClr val="FFFF00"/>
                </a:solidFill>
              </a:rPr>
              <a:t>those who fear Him</a:t>
            </a:r>
            <a:endParaRPr lang="en-US" sz="2800" dirty="0"/>
          </a:p>
          <a:p>
            <a:endParaRPr lang="en-US" sz="2800" dirty="0"/>
          </a:p>
          <a:p>
            <a:r>
              <a:rPr lang="he-IL" sz="2800" dirty="0">
                <a:solidFill>
                  <a:schemeClr val="bg1"/>
                </a:solidFill>
              </a:rPr>
              <a:t>יָחַל </a:t>
            </a:r>
            <a:r>
              <a:rPr lang="en-US" sz="2800" dirty="0" err="1">
                <a:solidFill>
                  <a:schemeClr val="bg1"/>
                </a:solidFill>
              </a:rPr>
              <a:t>yachal</a:t>
            </a:r>
            <a:r>
              <a:rPr lang="en-US" sz="2800" dirty="0">
                <a:solidFill>
                  <a:schemeClr val="bg1"/>
                </a:solidFill>
              </a:rPr>
              <a:t>               </a:t>
            </a:r>
            <a:r>
              <a:rPr lang="en-US" sz="2800" dirty="0">
                <a:solidFill>
                  <a:srgbClr val="FFFF00"/>
                </a:solidFill>
              </a:rPr>
              <a:t>In those who hope/expect/wait</a:t>
            </a:r>
            <a:endParaRPr lang="en-US" sz="2800" dirty="0"/>
          </a:p>
          <a:p>
            <a:endParaRPr lang="en-US" sz="2800" dirty="0"/>
          </a:p>
          <a:p>
            <a:r>
              <a:rPr lang="he-IL" sz="2800" dirty="0">
                <a:solidFill>
                  <a:schemeClr val="bg1"/>
                </a:solidFill>
              </a:rPr>
              <a:t>חֶסֶד </a:t>
            </a:r>
            <a:r>
              <a:rPr lang="en-US" sz="2800" dirty="0" err="1">
                <a:solidFill>
                  <a:schemeClr val="bg1"/>
                </a:solidFill>
              </a:rPr>
              <a:t>checed</a:t>
            </a:r>
            <a:r>
              <a:rPr lang="en-US" sz="2800" dirty="0">
                <a:solidFill>
                  <a:schemeClr val="bg1"/>
                </a:solidFill>
              </a:rPr>
              <a:t>             </a:t>
            </a:r>
            <a:r>
              <a:rPr lang="en-US" sz="2800" dirty="0">
                <a:solidFill>
                  <a:srgbClr val="FFFF00"/>
                </a:solidFill>
              </a:rPr>
              <a:t>for His </a:t>
            </a:r>
            <a:r>
              <a:rPr lang="en-US" sz="2800" dirty="0" err="1">
                <a:solidFill>
                  <a:srgbClr val="FFFF00"/>
                </a:solidFill>
              </a:rPr>
              <a:t>lovingkindness</a:t>
            </a:r>
            <a:r>
              <a:rPr lang="en-US" sz="2800" dirty="0">
                <a:solidFill>
                  <a:srgbClr val="FFFF00"/>
                </a:solidFill>
              </a:rPr>
              <a:t>/mercy</a:t>
            </a:r>
          </a:p>
        </p:txBody>
      </p:sp>
    </p:spTree>
    <p:extLst>
      <p:ext uri="{BB962C8B-B14F-4D97-AF65-F5344CB8AC3E}">
        <p14:creationId xmlns:p14="http://schemas.microsoft.com/office/powerpoint/2010/main" val="29668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r>
              <a:rPr lang="en-US" dirty="0">
                <a:solidFill>
                  <a:schemeClr val="bg1"/>
                </a:solidFill>
              </a:rPr>
              <a:t>2019 </a:t>
            </a:r>
            <a:br>
              <a:rPr lang="en-US" dirty="0">
                <a:solidFill>
                  <a:schemeClr val="bg1"/>
                </a:solidFill>
              </a:rPr>
            </a:br>
            <a:r>
              <a:rPr lang="en-US" dirty="0">
                <a:solidFill>
                  <a:schemeClr val="bg1"/>
                </a:solidFill>
              </a:rPr>
              <a:t>40 Day Prayer Challenge!</a:t>
            </a:r>
          </a:p>
        </p:txBody>
      </p:sp>
      <p:sp>
        <p:nvSpPr>
          <p:cNvPr id="3" name="Content Placeholder 2"/>
          <p:cNvSpPr>
            <a:spLocks noGrp="1"/>
          </p:cNvSpPr>
          <p:nvPr>
            <p:ph idx="1"/>
          </p:nvPr>
        </p:nvSpPr>
        <p:spPr>
          <a:xfrm>
            <a:off x="457200" y="2514600"/>
            <a:ext cx="8229600" cy="3611563"/>
          </a:xfrm>
        </p:spPr>
        <p:txBody>
          <a:bodyPr>
            <a:normAutofit fontScale="92500" lnSpcReduction="10000"/>
          </a:bodyPr>
          <a:lstStyle/>
          <a:p>
            <a:pPr marL="0" indent="0">
              <a:buNone/>
            </a:pPr>
            <a:r>
              <a:rPr lang="en-US" dirty="0">
                <a:solidFill>
                  <a:schemeClr val="bg1"/>
                </a:solidFill>
              </a:rPr>
              <a:t>January 1 – February 9</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CONNECT Theme</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Prayer Guides will be distributed in December.</a:t>
            </a:r>
          </a:p>
        </p:txBody>
      </p:sp>
    </p:spTree>
    <p:extLst>
      <p:ext uri="{BB962C8B-B14F-4D97-AF65-F5344CB8AC3E}">
        <p14:creationId xmlns:p14="http://schemas.microsoft.com/office/powerpoint/2010/main" val="396605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E33-79D6-4E40-B0EF-8434291DE1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2ACACA-4407-CF47-8F48-B90D67FD60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20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marL="0" indent="0">
              <a:buNone/>
            </a:pPr>
            <a:endParaRPr lang="en-US" dirty="0">
              <a:solidFill>
                <a:schemeClr val="bg1"/>
              </a:solidFill>
            </a:endParaRPr>
          </a:p>
          <a:p>
            <a:pPr marL="0" indent="0">
              <a:buNone/>
            </a:pPr>
            <a:r>
              <a:rPr lang="en-US" dirty="0">
                <a:solidFill>
                  <a:schemeClr val="bg1"/>
                </a:solidFill>
              </a:rPr>
              <a:t>“Expect great things from God; attempt great things for God.”  William Carey </a:t>
            </a:r>
          </a:p>
          <a:p>
            <a:pPr marL="0" indent="0">
              <a:buNone/>
            </a:pPr>
            <a:endParaRPr lang="en-US" dirty="0">
              <a:solidFill>
                <a:schemeClr val="bg1"/>
              </a:solidFill>
            </a:endParaRPr>
          </a:p>
          <a:p>
            <a:pPr marL="0" indent="0">
              <a:buNone/>
            </a:pPr>
            <a:r>
              <a:rPr lang="en-US" dirty="0">
                <a:solidFill>
                  <a:schemeClr val="bg1"/>
                </a:solidFill>
              </a:rPr>
              <a:t>My expectation of God’s greatness better precede and exceed my perspiration for God’s greatness!</a:t>
            </a:r>
          </a:p>
          <a:p>
            <a:pPr marL="0" indent="0">
              <a:buNone/>
            </a:pPr>
            <a:endParaRPr lang="en-US" dirty="0">
              <a:solidFill>
                <a:schemeClr val="bg1"/>
              </a:solidFill>
            </a:endParaRPr>
          </a:p>
        </p:txBody>
      </p:sp>
    </p:spTree>
    <p:extLst>
      <p:ext uri="{BB962C8B-B14F-4D97-AF65-F5344CB8AC3E}">
        <p14:creationId xmlns:p14="http://schemas.microsoft.com/office/powerpoint/2010/main" val="287876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172200"/>
          </a:xfrm>
        </p:spPr>
        <p:txBody>
          <a:bodyPr>
            <a:normAutofit/>
          </a:bodyPr>
          <a:lstStyle/>
          <a:p>
            <a:pPr marL="0" indent="0">
              <a:buNone/>
            </a:pPr>
            <a:r>
              <a:rPr lang="en-US" dirty="0">
                <a:solidFill>
                  <a:schemeClr val="bg1"/>
                </a:solidFill>
              </a:rPr>
              <a:t>The </a:t>
            </a:r>
            <a:r>
              <a:rPr lang="en-US" cap="small" dirty="0">
                <a:solidFill>
                  <a:schemeClr val="bg1"/>
                </a:solidFill>
              </a:rPr>
              <a:t>Lord</a:t>
            </a:r>
            <a:r>
              <a:rPr lang="en-US" dirty="0">
                <a:solidFill>
                  <a:schemeClr val="bg1"/>
                </a:solidFill>
              </a:rPr>
              <a:t> delights in those who fear him,</a:t>
            </a:r>
            <a:br>
              <a:rPr lang="en-US" dirty="0">
                <a:solidFill>
                  <a:schemeClr val="bg1"/>
                </a:solidFill>
              </a:rPr>
            </a:br>
            <a:r>
              <a:rPr lang="en-US" dirty="0">
                <a:solidFill>
                  <a:schemeClr val="bg1"/>
                </a:solidFill>
              </a:rPr>
              <a:t>who put their hope in his unfailing love. NIV/NLT</a:t>
            </a:r>
          </a:p>
          <a:p>
            <a:pPr marL="0" indent="0">
              <a:buNone/>
            </a:pPr>
            <a:endParaRPr lang="en-US" dirty="0">
              <a:solidFill>
                <a:schemeClr val="bg1"/>
              </a:solidFill>
            </a:endParaRPr>
          </a:p>
          <a:p>
            <a:pPr marL="0" indent="0">
              <a:buNone/>
            </a:pPr>
            <a:r>
              <a:rPr lang="en-US" dirty="0">
                <a:solidFill>
                  <a:schemeClr val="bg1"/>
                </a:solidFill>
              </a:rPr>
              <a:t>But the </a:t>
            </a:r>
            <a:r>
              <a:rPr lang="en-US" cap="small" dirty="0">
                <a:solidFill>
                  <a:schemeClr val="bg1"/>
                </a:solidFill>
              </a:rPr>
              <a:t>Lord</a:t>
            </a:r>
            <a:r>
              <a:rPr lang="en-US" dirty="0">
                <a:solidFill>
                  <a:schemeClr val="bg1"/>
                </a:solidFill>
              </a:rPr>
              <a:t> takes pleasure in those who fear him, in those who hope in his steadfast love. ESV</a:t>
            </a:r>
          </a:p>
          <a:p>
            <a:pPr marL="0" indent="0">
              <a:buNone/>
            </a:pPr>
            <a:endParaRPr lang="en-US" dirty="0">
              <a:solidFill>
                <a:schemeClr val="bg1"/>
              </a:solidFill>
            </a:endParaRPr>
          </a:p>
          <a:p>
            <a:pPr marL="0" indent="0">
              <a:buNone/>
            </a:pPr>
            <a:r>
              <a:rPr lang="en-US" dirty="0">
                <a:solidFill>
                  <a:schemeClr val="bg1"/>
                </a:solidFill>
              </a:rPr>
              <a:t>The </a:t>
            </a:r>
            <a:r>
              <a:rPr lang="en-US" cap="small" dirty="0">
                <a:solidFill>
                  <a:schemeClr val="bg1"/>
                </a:solidFill>
              </a:rPr>
              <a:t>Lord</a:t>
            </a:r>
            <a:r>
              <a:rPr lang="en-US" dirty="0">
                <a:solidFill>
                  <a:schemeClr val="bg1"/>
                </a:solidFill>
              </a:rPr>
              <a:t> </a:t>
            </a:r>
            <a:r>
              <a:rPr lang="en-US" dirty="0" err="1">
                <a:solidFill>
                  <a:schemeClr val="bg1"/>
                </a:solidFill>
              </a:rPr>
              <a:t>taketh</a:t>
            </a:r>
            <a:r>
              <a:rPr lang="en-US" dirty="0">
                <a:solidFill>
                  <a:schemeClr val="bg1"/>
                </a:solidFill>
              </a:rPr>
              <a:t> pleasure in them that fear him, in those that hope in his mercy. KJV</a:t>
            </a:r>
          </a:p>
          <a:p>
            <a:pPr marL="0" indent="0">
              <a:buNone/>
            </a:pPr>
            <a:endParaRPr lang="en-US" dirty="0">
              <a:solidFill>
                <a:schemeClr val="bg1"/>
              </a:solidFill>
            </a:endParaRPr>
          </a:p>
          <a:p>
            <a:pPr marL="0" indent="0">
              <a:buNone/>
            </a:pPr>
            <a:r>
              <a:rPr lang="en-US" dirty="0">
                <a:solidFill>
                  <a:schemeClr val="bg1"/>
                </a:solidFill>
              </a:rPr>
              <a:t>Those who fear </a:t>
            </a:r>
            <a:r>
              <a:rPr lang="en-US" cap="small" dirty="0">
                <a:solidFill>
                  <a:schemeClr val="bg1"/>
                </a:solidFill>
              </a:rPr>
              <a:t>God</a:t>
            </a:r>
            <a:r>
              <a:rPr lang="en-US" dirty="0">
                <a:solidFill>
                  <a:schemeClr val="bg1"/>
                </a:solidFill>
              </a:rPr>
              <a:t> get </a:t>
            </a:r>
            <a:r>
              <a:rPr lang="en-US" cap="small" dirty="0">
                <a:solidFill>
                  <a:schemeClr val="bg1"/>
                </a:solidFill>
              </a:rPr>
              <a:t>God’</a:t>
            </a:r>
            <a:r>
              <a:rPr lang="en-US" dirty="0">
                <a:solidFill>
                  <a:schemeClr val="bg1"/>
                </a:solidFill>
              </a:rPr>
              <a:t>s attention;</a:t>
            </a:r>
            <a:br>
              <a:rPr lang="en-US" dirty="0">
                <a:solidFill>
                  <a:schemeClr val="bg1"/>
                </a:solidFill>
              </a:rPr>
            </a:br>
            <a:r>
              <a:rPr lang="en-US" dirty="0">
                <a:solidFill>
                  <a:schemeClr val="bg1"/>
                </a:solidFill>
              </a:rPr>
              <a:t>they can depend on his strength. MESSAGE</a:t>
            </a:r>
          </a:p>
          <a:p>
            <a:pPr marL="0" indent="0">
              <a:buNone/>
            </a:pPr>
            <a:endParaRPr lang="en-US" dirty="0">
              <a:solidFill>
                <a:schemeClr val="bg1"/>
              </a:solidFill>
            </a:endParaRPr>
          </a:p>
        </p:txBody>
      </p:sp>
    </p:spTree>
    <p:extLst>
      <p:ext uri="{BB962C8B-B14F-4D97-AF65-F5344CB8AC3E}">
        <p14:creationId xmlns:p14="http://schemas.microsoft.com/office/powerpoint/2010/main" val="321233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marL="0" indent="0">
              <a:buNone/>
            </a:pPr>
            <a:r>
              <a:rPr lang="en-US" dirty="0">
                <a:solidFill>
                  <a:schemeClr val="bg1"/>
                </a:solidFill>
              </a:rPr>
              <a:t>But his joy is in those who reverence him, those who expect him to be loving and kind. </a:t>
            </a:r>
          </a:p>
          <a:p>
            <a:pPr marL="0" indent="0">
              <a:buNone/>
            </a:pPr>
            <a:r>
              <a:rPr lang="en-US" dirty="0">
                <a:solidFill>
                  <a:schemeClr val="bg1"/>
                </a:solidFill>
              </a:rPr>
              <a:t>                                                                  Living Bible</a:t>
            </a:r>
          </a:p>
          <a:p>
            <a:pPr marL="0" indent="0">
              <a:buNone/>
            </a:pPr>
            <a:endParaRPr lang="en-US" dirty="0">
              <a:solidFill>
                <a:schemeClr val="bg1"/>
              </a:solidFill>
            </a:endParaRPr>
          </a:p>
          <a:p>
            <a:pPr marL="0" indent="0">
              <a:buNone/>
            </a:pPr>
            <a:r>
              <a:rPr lang="en-US" dirty="0">
                <a:solidFill>
                  <a:schemeClr val="bg1"/>
                </a:solidFill>
              </a:rPr>
              <a:t>Jehovah is pleased with those fearing Him, With those waiting for His kindness. </a:t>
            </a:r>
          </a:p>
          <a:p>
            <a:pPr marL="0" indent="0">
              <a:buNone/>
            </a:pPr>
            <a:r>
              <a:rPr lang="en-US" dirty="0">
                <a:solidFill>
                  <a:schemeClr val="bg1"/>
                </a:solidFill>
              </a:rPr>
              <a:t>                                        Young’s Literal Translation</a:t>
            </a:r>
          </a:p>
          <a:p>
            <a:pPr marL="0" indent="0">
              <a:buNone/>
            </a:pPr>
            <a:endParaRPr lang="en-US" dirty="0">
              <a:solidFill>
                <a:schemeClr val="bg1"/>
              </a:solidFill>
            </a:endParaRPr>
          </a:p>
          <a:p>
            <a:pPr marL="0" indent="0">
              <a:buNone/>
            </a:pPr>
            <a:r>
              <a:rPr lang="en-US" dirty="0">
                <a:solidFill>
                  <a:schemeClr val="bg1"/>
                </a:solidFill>
              </a:rPr>
              <a:t>But the Eternal does take pleasure in those who worship Him, those who invest hope in His unfailing love.                                          The VOICE</a:t>
            </a:r>
          </a:p>
          <a:p>
            <a:pPr marL="0" indent="0">
              <a:buNone/>
            </a:pPr>
            <a:endParaRPr lang="en-US" dirty="0">
              <a:solidFill>
                <a:schemeClr val="bg1"/>
              </a:solidFill>
            </a:endParaRPr>
          </a:p>
        </p:txBody>
      </p:sp>
    </p:spTree>
    <p:extLst>
      <p:ext uri="{BB962C8B-B14F-4D97-AF65-F5344CB8AC3E}">
        <p14:creationId xmlns:p14="http://schemas.microsoft.com/office/powerpoint/2010/main" val="379658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God’s Delight</a:t>
            </a:r>
          </a:p>
        </p:txBody>
      </p:sp>
      <p:sp>
        <p:nvSpPr>
          <p:cNvPr id="3" name="Content Placeholder 2"/>
          <p:cNvSpPr>
            <a:spLocks noGrp="1"/>
          </p:cNvSpPr>
          <p:nvPr>
            <p:ph idx="1"/>
          </p:nvPr>
        </p:nvSpPr>
        <p:spPr/>
        <p:txBody>
          <a:bodyPr>
            <a:normAutofit/>
          </a:bodyPr>
          <a:lstStyle/>
          <a:p>
            <a:pPr marL="0" indent="0" fontAlgn="t">
              <a:buNone/>
            </a:pPr>
            <a:r>
              <a:rPr lang="en-US" b="1" u="sng" dirty="0" err="1">
                <a:solidFill>
                  <a:schemeClr val="bg1"/>
                </a:solidFill>
              </a:rPr>
              <a:t>רָצָה</a:t>
            </a:r>
            <a:r>
              <a:rPr lang="en-US" b="1" i="1" u="sng" dirty="0" err="1">
                <a:solidFill>
                  <a:schemeClr val="bg1"/>
                </a:solidFill>
              </a:rPr>
              <a:t>ratsah</a:t>
            </a:r>
            <a:r>
              <a:rPr lang="en-US" b="1" i="1" u="sng" dirty="0">
                <a:solidFill>
                  <a:schemeClr val="bg1"/>
                </a:solidFill>
              </a:rPr>
              <a:t> </a:t>
            </a:r>
            <a:r>
              <a:rPr lang="en-US" b="1" u="sng" dirty="0">
                <a:solidFill>
                  <a:srgbClr val="00B0F0"/>
                </a:solidFill>
                <a:hlinkClick r:id="rId2">
                  <a:extLst>
                    <a:ext uri="{A12FA001-AC4F-418D-AE19-62706E023703}">
                      <ahyp:hlinkClr xmlns:ahyp="http://schemas.microsoft.com/office/drawing/2018/hyperlinkcolor" val="tx"/>
                    </a:ext>
                  </a:extLst>
                </a:hlinkClick>
              </a:rPr>
              <a:t>favors</a:t>
            </a:r>
            <a:endParaRPr lang="en-US" dirty="0">
              <a:solidFill>
                <a:srgbClr val="00B0F0"/>
              </a:solidFill>
            </a:endParaRPr>
          </a:p>
          <a:p>
            <a:pPr fontAlgn="t"/>
            <a:r>
              <a:rPr lang="en-US" dirty="0">
                <a:solidFill>
                  <a:schemeClr val="bg1"/>
                </a:solidFill>
              </a:rPr>
              <a:t>To be pleased with, specifically, to satisfy a debt. To delight in. Same word that’s used over and over in the book of Leviticus to mean the acceptance of an offering.</a:t>
            </a:r>
          </a:p>
          <a:p>
            <a:r>
              <a:rPr lang="en-US" dirty="0">
                <a:solidFill>
                  <a:schemeClr val="bg1"/>
                </a:solidFill>
              </a:rPr>
              <a:t>And he shall put his hand upon the head of the burnt offering; and it shall be accepted</a:t>
            </a:r>
            <a:r>
              <a:rPr lang="en-US" dirty="0"/>
              <a:t> </a:t>
            </a:r>
            <a:r>
              <a:rPr lang="en-US" dirty="0">
                <a:solidFill>
                  <a:schemeClr val="bg1"/>
                </a:solidFill>
              </a:rPr>
              <a:t>for him to make atonement for him. Leviticus 1:4</a:t>
            </a:r>
          </a:p>
          <a:p>
            <a:pPr marL="0" indent="0">
              <a:buNone/>
            </a:pPr>
            <a:endParaRPr lang="en-US" dirty="0"/>
          </a:p>
        </p:txBody>
      </p:sp>
    </p:spTree>
    <p:extLst>
      <p:ext uri="{BB962C8B-B14F-4D97-AF65-F5344CB8AC3E}">
        <p14:creationId xmlns:p14="http://schemas.microsoft.com/office/powerpoint/2010/main" val="19871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No assumptions in worship:</a:t>
            </a:r>
            <a:br>
              <a:rPr lang="en-US" dirty="0">
                <a:solidFill>
                  <a:schemeClr val="bg1"/>
                </a:solidFill>
              </a:rPr>
            </a:br>
            <a:r>
              <a:rPr lang="en-US" dirty="0">
                <a:solidFill>
                  <a:schemeClr val="bg1"/>
                </a:solidFill>
              </a:rPr>
              <a:t>A Warning from Isaiah 1</a:t>
            </a:r>
          </a:p>
        </p:txBody>
      </p:sp>
      <p:sp>
        <p:nvSpPr>
          <p:cNvPr id="3" name="Content Placeholder 2"/>
          <p:cNvSpPr>
            <a:spLocks noGrp="1"/>
          </p:cNvSpPr>
          <p:nvPr>
            <p:ph idx="1"/>
          </p:nvPr>
        </p:nvSpPr>
        <p:spPr/>
        <p:txBody>
          <a:bodyPr>
            <a:normAutofit lnSpcReduction="10000"/>
          </a:bodyPr>
          <a:lstStyle/>
          <a:p>
            <a:pPr marL="0" indent="0">
              <a:buNone/>
            </a:pPr>
            <a:r>
              <a:rPr lang="en-US" baseline="30000" dirty="0">
                <a:solidFill>
                  <a:schemeClr val="bg1"/>
                </a:solidFill>
              </a:rPr>
              <a:t>11 </a:t>
            </a:r>
            <a:r>
              <a:rPr lang="en-US" dirty="0">
                <a:solidFill>
                  <a:schemeClr val="bg1"/>
                </a:solidFill>
              </a:rPr>
              <a:t>“The multitude of your sacrifices—</a:t>
            </a:r>
            <a:br>
              <a:rPr lang="en-US" dirty="0">
                <a:solidFill>
                  <a:schemeClr val="bg1"/>
                </a:solidFill>
              </a:rPr>
            </a:br>
            <a:r>
              <a:rPr lang="en-US" dirty="0">
                <a:solidFill>
                  <a:schemeClr val="bg1"/>
                </a:solidFill>
              </a:rPr>
              <a:t>    what are they to me?” says the </a:t>
            </a:r>
            <a:r>
              <a:rPr lang="en-US" cap="small" dirty="0">
                <a:solidFill>
                  <a:schemeClr val="bg1"/>
                </a:solidFill>
              </a:rPr>
              <a:t>Lord</a:t>
            </a:r>
            <a:r>
              <a:rPr lang="en-US" dirty="0">
                <a:solidFill>
                  <a:schemeClr val="bg1"/>
                </a:solidFill>
              </a:rPr>
              <a:t>.</a:t>
            </a:r>
            <a:br>
              <a:rPr lang="en-US" dirty="0">
                <a:solidFill>
                  <a:schemeClr val="bg1"/>
                </a:solidFill>
              </a:rPr>
            </a:br>
            <a:r>
              <a:rPr lang="en-US" dirty="0">
                <a:solidFill>
                  <a:schemeClr val="bg1"/>
                </a:solidFill>
              </a:rPr>
              <a:t>“I have more than enough of burnt offerings,</a:t>
            </a:r>
            <a:br>
              <a:rPr lang="en-US" dirty="0">
                <a:solidFill>
                  <a:schemeClr val="bg1"/>
                </a:solidFill>
              </a:rPr>
            </a:br>
            <a:r>
              <a:rPr lang="en-US" dirty="0">
                <a:solidFill>
                  <a:schemeClr val="bg1"/>
                </a:solidFill>
              </a:rPr>
              <a:t>    of rams and the fat of fattened animals;</a:t>
            </a:r>
            <a:br>
              <a:rPr lang="en-US" dirty="0">
                <a:solidFill>
                  <a:schemeClr val="bg1"/>
                </a:solidFill>
              </a:rPr>
            </a:br>
            <a:r>
              <a:rPr lang="en-US" dirty="0">
                <a:solidFill>
                  <a:schemeClr val="bg1"/>
                </a:solidFill>
              </a:rPr>
              <a:t>I have no pleasure</a:t>
            </a:r>
            <a:br>
              <a:rPr lang="en-US" dirty="0">
                <a:solidFill>
                  <a:schemeClr val="bg1"/>
                </a:solidFill>
              </a:rPr>
            </a:br>
            <a:r>
              <a:rPr lang="en-US" dirty="0">
                <a:solidFill>
                  <a:schemeClr val="bg1"/>
                </a:solidFill>
              </a:rPr>
              <a:t>    in the blood of bulls and lambs and goats.</a:t>
            </a:r>
            <a:br>
              <a:rPr lang="en-US" dirty="0">
                <a:solidFill>
                  <a:schemeClr val="bg1"/>
                </a:solidFill>
              </a:rPr>
            </a:br>
            <a:r>
              <a:rPr lang="en-US" baseline="30000" dirty="0">
                <a:solidFill>
                  <a:schemeClr val="bg1"/>
                </a:solidFill>
              </a:rPr>
              <a:t>12 </a:t>
            </a:r>
            <a:r>
              <a:rPr lang="en-US" dirty="0">
                <a:solidFill>
                  <a:schemeClr val="bg1"/>
                </a:solidFill>
              </a:rPr>
              <a:t>When you come to appear before me,</a:t>
            </a:r>
            <a:br>
              <a:rPr lang="en-US" dirty="0">
                <a:solidFill>
                  <a:schemeClr val="bg1"/>
                </a:solidFill>
              </a:rPr>
            </a:br>
            <a:r>
              <a:rPr lang="en-US" dirty="0">
                <a:solidFill>
                  <a:schemeClr val="bg1"/>
                </a:solidFill>
              </a:rPr>
              <a:t>    who has asked this of you,</a:t>
            </a:r>
            <a:br>
              <a:rPr lang="en-US" dirty="0">
                <a:solidFill>
                  <a:schemeClr val="bg1"/>
                </a:solidFill>
              </a:rPr>
            </a:br>
            <a:r>
              <a:rPr lang="en-US" dirty="0">
                <a:solidFill>
                  <a:schemeClr val="bg1"/>
                </a:solidFill>
              </a:rPr>
              <a:t>    this trampling of my courts?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8715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buNone/>
            </a:pPr>
            <a:r>
              <a:rPr lang="en-US" baseline="30000" dirty="0">
                <a:solidFill>
                  <a:schemeClr val="bg1"/>
                </a:solidFill>
              </a:rPr>
              <a:t>13 </a:t>
            </a:r>
            <a:r>
              <a:rPr lang="en-US" dirty="0">
                <a:solidFill>
                  <a:schemeClr val="bg1"/>
                </a:solidFill>
              </a:rPr>
              <a:t>Stop bringing meaningless offerings!</a:t>
            </a:r>
            <a:br>
              <a:rPr lang="en-US" dirty="0">
                <a:solidFill>
                  <a:schemeClr val="bg1"/>
                </a:solidFill>
              </a:rPr>
            </a:br>
            <a:r>
              <a:rPr lang="en-US" dirty="0">
                <a:solidFill>
                  <a:schemeClr val="bg1"/>
                </a:solidFill>
              </a:rPr>
              <a:t>    Your incense is detestable to me.</a:t>
            </a:r>
            <a:br>
              <a:rPr lang="en-US" dirty="0">
                <a:solidFill>
                  <a:schemeClr val="bg1"/>
                </a:solidFill>
              </a:rPr>
            </a:br>
            <a:r>
              <a:rPr lang="en-US" dirty="0">
                <a:solidFill>
                  <a:schemeClr val="bg1"/>
                </a:solidFill>
              </a:rPr>
              <a:t>New Moons, Sabbaths and convocations—</a:t>
            </a:r>
            <a:br>
              <a:rPr lang="en-US" dirty="0">
                <a:solidFill>
                  <a:schemeClr val="bg1"/>
                </a:solidFill>
              </a:rPr>
            </a:br>
            <a:r>
              <a:rPr lang="en-US" dirty="0">
                <a:solidFill>
                  <a:schemeClr val="bg1"/>
                </a:solidFill>
              </a:rPr>
              <a:t>    I cannot bear your worthless assemblies.</a:t>
            </a:r>
            <a:br>
              <a:rPr lang="en-US" dirty="0">
                <a:solidFill>
                  <a:schemeClr val="bg1"/>
                </a:solidFill>
              </a:rPr>
            </a:br>
            <a:r>
              <a:rPr lang="en-US" baseline="30000" dirty="0">
                <a:solidFill>
                  <a:schemeClr val="bg1"/>
                </a:solidFill>
              </a:rPr>
              <a:t>14 </a:t>
            </a:r>
            <a:r>
              <a:rPr lang="en-US" dirty="0">
                <a:solidFill>
                  <a:schemeClr val="bg1"/>
                </a:solidFill>
              </a:rPr>
              <a:t>Your New Moon feasts and your appointed festivals</a:t>
            </a:r>
            <a:br>
              <a:rPr lang="en-US" dirty="0">
                <a:solidFill>
                  <a:schemeClr val="bg1"/>
                </a:solidFill>
              </a:rPr>
            </a:br>
            <a:r>
              <a:rPr lang="en-US" dirty="0">
                <a:solidFill>
                  <a:schemeClr val="bg1"/>
                </a:solidFill>
              </a:rPr>
              <a:t>    I hate with all my being.</a:t>
            </a:r>
            <a:br>
              <a:rPr lang="en-US" dirty="0">
                <a:solidFill>
                  <a:schemeClr val="bg1"/>
                </a:solidFill>
              </a:rPr>
            </a:br>
            <a:r>
              <a:rPr lang="en-US" dirty="0">
                <a:solidFill>
                  <a:schemeClr val="bg1"/>
                </a:solidFill>
              </a:rPr>
              <a:t>They have become a burden to me;</a:t>
            </a:r>
            <a:br>
              <a:rPr lang="en-US" dirty="0">
                <a:solidFill>
                  <a:schemeClr val="bg1"/>
                </a:solidFill>
              </a:rPr>
            </a:br>
            <a:r>
              <a:rPr lang="en-US" dirty="0">
                <a:solidFill>
                  <a:schemeClr val="bg1"/>
                </a:solidFill>
              </a:rPr>
              <a:t>    I am weary of bearing them.</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95939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baseline="30000" dirty="0">
                <a:solidFill>
                  <a:schemeClr val="bg1"/>
                </a:solidFill>
              </a:rPr>
              <a:t>15 </a:t>
            </a:r>
            <a:r>
              <a:rPr lang="en-US" dirty="0">
                <a:solidFill>
                  <a:schemeClr val="bg1"/>
                </a:solidFill>
              </a:rPr>
              <a:t>When you spread out your hands in prayer,</a:t>
            </a:r>
            <a:br>
              <a:rPr lang="en-US" dirty="0">
                <a:solidFill>
                  <a:schemeClr val="bg1"/>
                </a:solidFill>
              </a:rPr>
            </a:br>
            <a:r>
              <a:rPr lang="en-US" dirty="0">
                <a:solidFill>
                  <a:schemeClr val="bg1"/>
                </a:solidFill>
              </a:rPr>
              <a:t>    I hide my eyes from you;</a:t>
            </a:r>
            <a:br>
              <a:rPr lang="en-US" dirty="0">
                <a:solidFill>
                  <a:schemeClr val="bg1"/>
                </a:solidFill>
              </a:rPr>
            </a:br>
            <a:r>
              <a:rPr lang="en-US" dirty="0">
                <a:solidFill>
                  <a:schemeClr val="bg1"/>
                </a:solidFill>
              </a:rPr>
              <a:t>even when you offer many prayers,</a:t>
            </a:r>
            <a:br>
              <a:rPr lang="en-US" dirty="0">
                <a:solidFill>
                  <a:schemeClr val="bg1"/>
                </a:solidFill>
              </a:rPr>
            </a:br>
            <a:r>
              <a:rPr lang="en-US" dirty="0">
                <a:solidFill>
                  <a:schemeClr val="bg1"/>
                </a:solidFill>
              </a:rPr>
              <a:t>    I am not listening.</a:t>
            </a:r>
          </a:p>
          <a:p>
            <a:pPr marL="0" indent="0">
              <a:buNone/>
            </a:pPr>
            <a:r>
              <a:rPr lang="en-US" dirty="0">
                <a:solidFill>
                  <a:schemeClr val="bg1"/>
                </a:solidFill>
              </a:rPr>
              <a:t>Your hands are full of blood!</a:t>
            </a:r>
          </a:p>
          <a:p>
            <a:pPr marL="0" indent="0">
              <a:buNone/>
            </a:pPr>
            <a:r>
              <a:rPr lang="en-US" baseline="30000" dirty="0">
                <a:solidFill>
                  <a:schemeClr val="bg1"/>
                </a:solidFill>
              </a:rPr>
              <a:t>16 </a:t>
            </a:r>
            <a:r>
              <a:rPr lang="en-US" dirty="0">
                <a:solidFill>
                  <a:schemeClr val="bg1"/>
                </a:solidFill>
              </a:rPr>
              <a:t>Wash and make yourselves clean.</a:t>
            </a:r>
            <a:br>
              <a:rPr lang="en-US" dirty="0">
                <a:solidFill>
                  <a:schemeClr val="bg1"/>
                </a:solidFill>
              </a:rPr>
            </a:br>
            <a:r>
              <a:rPr lang="en-US" dirty="0">
                <a:solidFill>
                  <a:schemeClr val="bg1"/>
                </a:solidFill>
              </a:rPr>
              <a:t>    Take your evil deeds out of my sight;</a:t>
            </a:r>
            <a:br>
              <a:rPr lang="en-US" dirty="0">
                <a:solidFill>
                  <a:schemeClr val="bg1"/>
                </a:solidFill>
              </a:rPr>
            </a:br>
            <a:r>
              <a:rPr lang="en-US" dirty="0">
                <a:solidFill>
                  <a:schemeClr val="bg1"/>
                </a:solidFill>
              </a:rPr>
              <a:t>    stop doing wrong.</a:t>
            </a:r>
            <a:br>
              <a:rPr lang="en-US" dirty="0">
                <a:solidFill>
                  <a:schemeClr val="bg1"/>
                </a:solidFill>
              </a:rPr>
            </a:br>
            <a:r>
              <a:rPr lang="en-US" baseline="30000" dirty="0">
                <a:solidFill>
                  <a:schemeClr val="bg1"/>
                </a:solidFill>
              </a:rPr>
              <a:t>17 </a:t>
            </a:r>
            <a:r>
              <a:rPr lang="en-US" dirty="0">
                <a:solidFill>
                  <a:schemeClr val="bg1"/>
                </a:solidFill>
              </a:rPr>
              <a:t>Learn to do right; seek justice.</a:t>
            </a:r>
            <a:br>
              <a:rPr lang="en-US" dirty="0">
                <a:solidFill>
                  <a:schemeClr val="bg1"/>
                </a:solidFill>
              </a:rPr>
            </a:br>
            <a:r>
              <a:rPr lang="en-US" dirty="0">
                <a:solidFill>
                  <a:schemeClr val="bg1"/>
                </a:solidFill>
              </a:rPr>
              <a:t>    Defend the oppressed.</a:t>
            </a:r>
          </a:p>
        </p:txBody>
      </p:sp>
    </p:spTree>
    <p:extLst>
      <p:ext uri="{BB962C8B-B14F-4D97-AF65-F5344CB8AC3E}">
        <p14:creationId xmlns:p14="http://schemas.microsoft.com/office/powerpoint/2010/main" val="1700256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673</Words>
  <Application>Microsoft Macintosh PowerPoint</Application>
  <PresentationFormat>On-screen Show (4:3)</PresentationFormat>
  <Paragraphs>79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God’s Delight</vt:lpstr>
      <vt:lpstr>No assumptions in worship: A Warning from Isaiah 1</vt:lpstr>
      <vt:lpstr>PowerPoint Presentation</vt:lpstr>
      <vt:lpstr>PowerPoint Presentation</vt:lpstr>
      <vt:lpstr>Yare…to fear or revere?</vt:lpstr>
      <vt:lpstr>PowerPoint Presentation</vt:lpstr>
      <vt:lpstr>Fearing the Lord’s Wisdom </vt:lpstr>
      <vt:lpstr>Fearing the Lord’s Justice </vt:lpstr>
      <vt:lpstr>Human Trafficking Map 2017</vt:lpstr>
      <vt:lpstr>PowerPoint Presentation</vt:lpstr>
      <vt:lpstr>Fear Rewarded in the Psalms</vt:lpstr>
      <vt:lpstr>Fear Rewarded in the Psalms</vt:lpstr>
      <vt:lpstr>To have a healthy fear of the Lord is to: </vt:lpstr>
      <vt:lpstr>PowerPoint Presentation</vt:lpstr>
      <vt:lpstr>2019  40 Day Prayer Challenge!</vt:lpstr>
      <vt:lpstr>PowerPoint Presentation</vt:lpstr>
    </vt:vector>
  </TitlesOfParts>
  <Company>Brookwood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Dempsey</dc:creator>
  <cp:lastModifiedBy>Stephen Rhea</cp:lastModifiedBy>
  <cp:revision>13</cp:revision>
  <dcterms:created xsi:type="dcterms:W3CDTF">2018-11-19T22:03:27Z</dcterms:created>
  <dcterms:modified xsi:type="dcterms:W3CDTF">2018-11-25T15:51:10Z</dcterms:modified>
</cp:coreProperties>
</file>