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jpg" ContentType="image/jpeg"/>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9"/>
  </p:notesMasterIdLst>
  <p:handoutMasterIdLst>
    <p:handoutMasterId r:id="rId20"/>
  </p:handoutMasterIdLst>
  <p:sldIdLst>
    <p:sldId id="274" r:id="rId2"/>
    <p:sldId id="275" r:id="rId3"/>
    <p:sldId id="261" r:id="rId4"/>
    <p:sldId id="258" r:id="rId5"/>
    <p:sldId id="259" r:id="rId6"/>
    <p:sldId id="260" r:id="rId7"/>
    <p:sldId id="277" r:id="rId8"/>
    <p:sldId id="262" r:id="rId9"/>
    <p:sldId id="267" r:id="rId10"/>
    <p:sldId id="268" r:id="rId11"/>
    <p:sldId id="278" r:id="rId12"/>
    <p:sldId id="270" r:id="rId13"/>
    <p:sldId id="271" r:id="rId14"/>
    <p:sldId id="272" r:id="rId15"/>
    <p:sldId id="273" r:id="rId16"/>
    <p:sldId id="263" r:id="rId17"/>
    <p:sldId id="264"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1"/>
    <p:restoredTop sz="94599"/>
  </p:normalViewPr>
  <p:slideViewPr>
    <p:cSldViewPr snapToGrid="0" snapToObjects="1">
      <p:cViewPr varScale="1">
        <p:scale>
          <a:sx n="90" d="100"/>
          <a:sy n="90" d="100"/>
        </p:scale>
        <p:origin x="232" y="6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handoutMaster" Target="handoutMasters/handoutMaster1.xml"/><Relationship Id="rId21" Type="http://schemas.openxmlformats.org/officeDocument/2006/relationships/presProps" Target="presProps.xml"/><Relationship Id="rId22" Type="http://schemas.openxmlformats.org/officeDocument/2006/relationships/viewProps" Target="viewProps.xml"/><Relationship Id="rId23" Type="http://schemas.openxmlformats.org/officeDocument/2006/relationships/theme" Target="theme/theme1.xml"/><Relationship Id="rId2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notesMaster" Target="notesMasters/notes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A96C4644-8C9A-DB42-BC96-A69FDE954B20}" type="datetimeFigureOut">
              <a:rPr lang="en-US" smtClean="0"/>
              <a:t>1/20/18</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4A9C19E-8381-EC42-8C17-0A98738F44F7}" type="slidenum">
              <a:rPr lang="en-US" smtClean="0"/>
              <a:t>‹#›</a:t>
            </a:fld>
            <a:endParaRPr lang="en-US"/>
          </a:p>
        </p:txBody>
      </p:sp>
    </p:spTree>
    <p:extLst>
      <p:ext uri="{BB962C8B-B14F-4D97-AF65-F5344CB8AC3E}">
        <p14:creationId xmlns:p14="http://schemas.microsoft.com/office/powerpoint/2010/main" val="81773591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942B174-4286-7244-9D83-F86350AD8FAC}" type="datetimeFigureOut">
              <a:rPr lang="en-US" smtClean="0"/>
              <a:t>1/20/18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880041F-2782-B143-8198-C3B5A6E499CE}" type="slidenum">
              <a:rPr lang="en-US" smtClean="0"/>
              <a:t>‹#›</a:t>
            </a:fld>
            <a:endParaRPr lang="en-US"/>
          </a:p>
        </p:txBody>
      </p:sp>
    </p:spTree>
    <p:extLst>
      <p:ext uri="{BB962C8B-B14F-4D97-AF65-F5344CB8AC3E}">
        <p14:creationId xmlns:p14="http://schemas.microsoft.com/office/powerpoint/2010/main" val="19152424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B08247C-55BA-B049-9B6D-7D8E9744EE3B}" type="datetimeFigureOut">
              <a:rPr lang="en-US" smtClean="0"/>
              <a:t>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827AE3-67E9-B745-9C35-40B06E574AEE}" type="slidenum">
              <a:rPr lang="en-US" smtClean="0"/>
              <a:t>‹#›</a:t>
            </a:fld>
            <a:endParaRPr lang="en-US"/>
          </a:p>
        </p:txBody>
      </p:sp>
    </p:spTree>
    <p:extLst>
      <p:ext uri="{BB962C8B-B14F-4D97-AF65-F5344CB8AC3E}">
        <p14:creationId xmlns:p14="http://schemas.microsoft.com/office/powerpoint/2010/main" val="63562818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B08247C-55BA-B049-9B6D-7D8E9744EE3B}" type="datetimeFigureOut">
              <a:rPr lang="en-US" smtClean="0"/>
              <a:t>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827AE3-67E9-B745-9C35-40B06E574AEE}" type="slidenum">
              <a:rPr lang="en-US" smtClean="0"/>
              <a:t>‹#›</a:t>
            </a:fld>
            <a:endParaRPr lang="en-US"/>
          </a:p>
        </p:txBody>
      </p:sp>
    </p:spTree>
    <p:extLst>
      <p:ext uri="{BB962C8B-B14F-4D97-AF65-F5344CB8AC3E}">
        <p14:creationId xmlns:p14="http://schemas.microsoft.com/office/powerpoint/2010/main" val="26299625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B08247C-55BA-B049-9B6D-7D8E9744EE3B}" type="datetimeFigureOut">
              <a:rPr lang="en-US" smtClean="0"/>
              <a:t>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827AE3-67E9-B745-9C35-40B06E574AEE}" type="slidenum">
              <a:rPr lang="en-US" smtClean="0"/>
              <a:t>‹#›</a:t>
            </a:fld>
            <a:endParaRPr lang="en-US"/>
          </a:p>
        </p:txBody>
      </p:sp>
    </p:spTree>
    <p:extLst>
      <p:ext uri="{BB962C8B-B14F-4D97-AF65-F5344CB8AC3E}">
        <p14:creationId xmlns:p14="http://schemas.microsoft.com/office/powerpoint/2010/main" val="65669545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B08247C-55BA-B049-9B6D-7D8E9744EE3B}" type="datetimeFigureOut">
              <a:rPr lang="en-US" smtClean="0"/>
              <a:t>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827AE3-67E9-B745-9C35-40B06E574AEE}" type="slidenum">
              <a:rPr lang="en-US" smtClean="0"/>
              <a:t>‹#›</a:t>
            </a:fld>
            <a:endParaRPr lang="en-US"/>
          </a:p>
        </p:txBody>
      </p:sp>
    </p:spTree>
    <p:extLst>
      <p:ext uri="{BB962C8B-B14F-4D97-AF65-F5344CB8AC3E}">
        <p14:creationId xmlns:p14="http://schemas.microsoft.com/office/powerpoint/2010/main" val="141916108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B08247C-55BA-B049-9B6D-7D8E9744EE3B}" type="datetimeFigureOut">
              <a:rPr lang="en-US" smtClean="0"/>
              <a:t>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827AE3-67E9-B745-9C35-40B06E574AEE}" type="slidenum">
              <a:rPr lang="en-US" smtClean="0"/>
              <a:t>‹#›</a:t>
            </a:fld>
            <a:endParaRPr lang="en-US"/>
          </a:p>
        </p:txBody>
      </p:sp>
    </p:spTree>
    <p:extLst>
      <p:ext uri="{BB962C8B-B14F-4D97-AF65-F5344CB8AC3E}">
        <p14:creationId xmlns:p14="http://schemas.microsoft.com/office/powerpoint/2010/main" val="188692159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B08247C-55BA-B049-9B6D-7D8E9744EE3B}" type="datetimeFigureOut">
              <a:rPr lang="en-US" smtClean="0"/>
              <a:t>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4827AE3-67E9-B745-9C35-40B06E574AEE}" type="slidenum">
              <a:rPr lang="en-US" smtClean="0"/>
              <a:t>‹#›</a:t>
            </a:fld>
            <a:endParaRPr lang="en-US"/>
          </a:p>
        </p:txBody>
      </p:sp>
    </p:spTree>
    <p:extLst>
      <p:ext uri="{BB962C8B-B14F-4D97-AF65-F5344CB8AC3E}">
        <p14:creationId xmlns:p14="http://schemas.microsoft.com/office/powerpoint/2010/main" val="160018149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B08247C-55BA-B049-9B6D-7D8E9744EE3B}" type="datetimeFigureOut">
              <a:rPr lang="en-US" smtClean="0"/>
              <a:t>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4827AE3-67E9-B745-9C35-40B06E574AEE}" type="slidenum">
              <a:rPr lang="en-US" smtClean="0"/>
              <a:t>‹#›</a:t>
            </a:fld>
            <a:endParaRPr lang="en-US"/>
          </a:p>
        </p:txBody>
      </p:sp>
    </p:spTree>
    <p:extLst>
      <p:ext uri="{BB962C8B-B14F-4D97-AF65-F5344CB8AC3E}">
        <p14:creationId xmlns:p14="http://schemas.microsoft.com/office/powerpoint/2010/main" val="131267508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B08247C-55BA-B049-9B6D-7D8E9744EE3B}" type="datetimeFigureOut">
              <a:rPr lang="en-US" smtClean="0"/>
              <a:t>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4827AE3-67E9-B745-9C35-40B06E574AEE}" type="slidenum">
              <a:rPr lang="en-US" smtClean="0"/>
              <a:t>‹#›</a:t>
            </a:fld>
            <a:endParaRPr lang="en-US"/>
          </a:p>
        </p:txBody>
      </p:sp>
    </p:spTree>
    <p:extLst>
      <p:ext uri="{BB962C8B-B14F-4D97-AF65-F5344CB8AC3E}">
        <p14:creationId xmlns:p14="http://schemas.microsoft.com/office/powerpoint/2010/main" val="103063115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B08247C-55BA-B049-9B6D-7D8E9744EE3B}" type="datetimeFigureOut">
              <a:rPr lang="en-US" smtClean="0"/>
              <a:t>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4827AE3-67E9-B745-9C35-40B06E574AEE}" type="slidenum">
              <a:rPr lang="en-US" smtClean="0"/>
              <a:t>‹#›</a:t>
            </a:fld>
            <a:endParaRPr lang="en-US"/>
          </a:p>
        </p:txBody>
      </p:sp>
    </p:spTree>
    <p:extLst>
      <p:ext uri="{BB962C8B-B14F-4D97-AF65-F5344CB8AC3E}">
        <p14:creationId xmlns:p14="http://schemas.microsoft.com/office/powerpoint/2010/main" val="21475899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B08247C-55BA-B049-9B6D-7D8E9744EE3B}" type="datetimeFigureOut">
              <a:rPr lang="en-US" smtClean="0"/>
              <a:t>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4827AE3-67E9-B745-9C35-40B06E574AEE}" type="slidenum">
              <a:rPr lang="en-US" smtClean="0"/>
              <a:t>‹#›</a:t>
            </a:fld>
            <a:endParaRPr lang="en-US"/>
          </a:p>
        </p:txBody>
      </p:sp>
    </p:spTree>
    <p:extLst>
      <p:ext uri="{BB962C8B-B14F-4D97-AF65-F5344CB8AC3E}">
        <p14:creationId xmlns:p14="http://schemas.microsoft.com/office/powerpoint/2010/main" val="168193561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B08247C-55BA-B049-9B6D-7D8E9744EE3B}" type="datetimeFigureOut">
              <a:rPr lang="en-US" smtClean="0"/>
              <a:t>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4827AE3-67E9-B745-9C35-40B06E574AEE}" type="slidenum">
              <a:rPr lang="en-US" smtClean="0"/>
              <a:t>‹#›</a:t>
            </a:fld>
            <a:endParaRPr lang="en-US"/>
          </a:p>
        </p:txBody>
      </p:sp>
    </p:spTree>
    <p:extLst>
      <p:ext uri="{BB962C8B-B14F-4D97-AF65-F5344CB8AC3E}">
        <p14:creationId xmlns:p14="http://schemas.microsoft.com/office/powerpoint/2010/main" val="96470307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B08247C-55BA-B049-9B6D-7D8E9744EE3B}" type="datetimeFigureOut">
              <a:rPr lang="en-US" smtClean="0"/>
              <a:t>1/20/18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4827AE3-67E9-B745-9C35-40B06E574AEE}" type="slidenum">
              <a:rPr lang="en-US" smtClean="0"/>
              <a:t>‹#›</a:t>
            </a:fld>
            <a:endParaRPr lang="en-US"/>
          </a:p>
        </p:txBody>
      </p:sp>
    </p:spTree>
    <p:extLst>
      <p:ext uri="{BB962C8B-B14F-4D97-AF65-F5344CB8AC3E}">
        <p14:creationId xmlns:p14="http://schemas.microsoft.com/office/powerpoint/2010/main" val="19572672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em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em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1171509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28588"/>
            <a:ext cx="10515600" cy="1228725"/>
          </a:xfrm>
        </p:spPr>
        <p:txBody>
          <a:bodyPr>
            <a:normAutofit/>
          </a:bodyPr>
          <a:lstStyle/>
          <a:p>
            <a:pPr algn="ctr"/>
            <a:r>
              <a:rPr lang="en-US" sz="6600" b="1" i="1" u="sng" dirty="0" smtClean="0"/>
              <a:t>Scholarships </a:t>
            </a:r>
            <a:r>
              <a:rPr lang="en-US" sz="6600" b="1" u="sng" dirty="0" smtClean="0"/>
              <a:t>= Verses 29, 32b </a:t>
            </a:r>
            <a:endParaRPr lang="en-US" sz="6600" b="1" u="sng" dirty="0"/>
          </a:p>
        </p:txBody>
      </p:sp>
      <p:sp>
        <p:nvSpPr>
          <p:cNvPr id="3" name="Content Placeholder 2"/>
          <p:cNvSpPr>
            <a:spLocks noGrp="1"/>
          </p:cNvSpPr>
          <p:nvPr>
            <p:ph idx="1"/>
          </p:nvPr>
        </p:nvSpPr>
        <p:spPr>
          <a:xfrm>
            <a:off x="328613" y="1357313"/>
            <a:ext cx="11572875" cy="4819650"/>
          </a:xfrm>
        </p:spPr>
        <p:txBody>
          <a:bodyPr>
            <a:noAutofit/>
          </a:bodyPr>
          <a:lstStyle/>
          <a:p>
            <a:r>
              <a:rPr lang="en-US" sz="4400" b="1" dirty="0" smtClean="0"/>
              <a:t>“As soon as the grain is ready, the farmer comes and harvests it with a sickle, for the harvest time has come.”</a:t>
            </a:r>
          </a:p>
          <a:p>
            <a:r>
              <a:rPr lang="en-US" sz="4400" b="1" dirty="0" smtClean="0"/>
              <a:t>“</a:t>
            </a:r>
            <a:r>
              <a:rPr lang="mr-IN" sz="4400" b="1" dirty="0" smtClean="0"/>
              <a:t>…</a:t>
            </a:r>
            <a:r>
              <a:rPr lang="en-US" sz="4400" b="1" dirty="0" smtClean="0"/>
              <a:t>it becomes the largest of all garden plants; it grows long branches, and birds can make nests in its shade.”</a:t>
            </a:r>
            <a:endParaRPr lang="en-US" sz="4400" b="1" dirty="0"/>
          </a:p>
        </p:txBody>
      </p:sp>
    </p:spTree>
    <p:extLst>
      <p:ext uri="{BB962C8B-B14F-4D97-AF65-F5344CB8AC3E}">
        <p14:creationId xmlns:p14="http://schemas.microsoft.com/office/powerpoint/2010/main" val="162845350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0179265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1157287"/>
          </a:xfrm>
        </p:spPr>
        <p:txBody>
          <a:bodyPr>
            <a:normAutofit/>
          </a:bodyPr>
          <a:lstStyle/>
          <a:p>
            <a:pPr algn="ctr"/>
            <a:r>
              <a:rPr lang="en-US" sz="5400" b="1" u="sng" dirty="0" smtClean="0"/>
              <a:t>Matthew 6:1-4</a:t>
            </a:r>
            <a:endParaRPr lang="en-US" sz="5400" b="1" u="sng" dirty="0"/>
          </a:p>
        </p:txBody>
      </p:sp>
      <p:sp>
        <p:nvSpPr>
          <p:cNvPr id="3" name="Content Placeholder 2"/>
          <p:cNvSpPr>
            <a:spLocks noGrp="1"/>
          </p:cNvSpPr>
          <p:nvPr>
            <p:ph idx="1"/>
          </p:nvPr>
        </p:nvSpPr>
        <p:spPr>
          <a:xfrm>
            <a:off x="142875" y="1042988"/>
            <a:ext cx="12049125" cy="5133975"/>
          </a:xfrm>
        </p:spPr>
        <p:txBody>
          <a:bodyPr>
            <a:noAutofit/>
          </a:bodyPr>
          <a:lstStyle/>
          <a:p>
            <a:pPr marL="0" indent="0">
              <a:buNone/>
            </a:pPr>
            <a:r>
              <a:rPr lang="en-US" sz="4000" b="1" dirty="0" smtClean="0"/>
              <a:t>“Watch out! Don’t do your good deeds publicly, to be admired by others, for you will lose the reward from your Father in heaven. When you give to someone in need, don’t do as the hypocrites do—blowing trumpets in the synagogues and streets to call attention to their acts of charity! I tell you the truth, they have received all the reward they will ever get. But when you give to someone in need, </a:t>
            </a:r>
            <a:r>
              <a:rPr lang="en-US" sz="4000" b="1" dirty="0" smtClean="0">
                <a:solidFill>
                  <a:srgbClr val="00B0F0"/>
                </a:solidFill>
              </a:rPr>
              <a:t>don’t let your left hand know what your right hand is doing</a:t>
            </a:r>
            <a:r>
              <a:rPr lang="en-US" sz="4000" b="1" dirty="0" smtClean="0"/>
              <a:t>. Give your gifts in private, and your Father, who sees everything, will reward you.</a:t>
            </a:r>
            <a:endParaRPr lang="en-US" sz="4000" b="1" dirty="0"/>
          </a:p>
        </p:txBody>
      </p:sp>
    </p:spTree>
    <p:extLst>
      <p:ext uri="{BB962C8B-B14F-4D97-AF65-F5344CB8AC3E}">
        <p14:creationId xmlns:p14="http://schemas.microsoft.com/office/powerpoint/2010/main" val="30426946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1071562"/>
          </a:xfrm>
        </p:spPr>
        <p:txBody>
          <a:bodyPr>
            <a:normAutofit/>
          </a:bodyPr>
          <a:lstStyle/>
          <a:p>
            <a:pPr algn="ctr"/>
            <a:r>
              <a:rPr lang="en-US" sz="6000" b="1" u="sng" smtClean="0"/>
              <a:t>Acts 4:32-37</a:t>
            </a:r>
            <a:endParaRPr lang="en-US" sz="6000" b="1" u="sng"/>
          </a:p>
        </p:txBody>
      </p:sp>
      <p:sp>
        <p:nvSpPr>
          <p:cNvPr id="3" name="Content Placeholder 2"/>
          <p:cNvSpPr>
            <a:spLocks noGrp="1"/>
          </p:cNvSpPr>
          <p:nvPr>
            <p:ph idx="1"/>
          </p:nvPr>
        </p:nvSpPr>
        <p:spPr>
          <a:xfrm>
            <a:off x="171450" y="928688"/>
            <a:ext cx="11844338" cy="5643562"/>
          </a:xfrm>
        </p:spPr>
        <p:txBody>
          <a:bodyPr>
            <a:normAutofit/>
          </a:bodyPr>
          <a:lstStyle/>
          <a:p>
            <a:pPr marL="0" indent="0">
              <a:buNone/>
            </a:pPr>
            <a:r>
              <a:rPr lang="en-US" sz="4400" b="1" dirty="0" smtClean="0"/>
              <a:t>All the believers were united in heart and mind. And they felt that what they owned was not their own, so they shared everything they had. The apostles testified powerfully to the resurrection of the Lord Jesus, and God’s great blessing was upon them all. There were no needy people among them, because those who owned land or houses would sell them and bring the money to the apostles to give to those in need</a:t>
            </a:r>
            <a:r>
              <a:rPr lang="mr-IN" sz="4400" b="1" dirty="0" smtClean="0"/>
              <a:t>…</a:t>
            </a:r>
            <a:endParaRPr lang="en-US" sz="4400" b="1" dirty="0"/>
          </a:p>
        </p:txBody>
      </p:sp>
    </p:spTree>
    <p:extLst>
      <p:ext uri="{BB962C8B-B14F-4D97-AF65-F5344CB8AC3E}">
        <p14:creationId xmlns:p14="http://schemas.microsoft.com/office/powerpoint/2010/main" val="69826752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300039" y="1271588"/>
            <a:ext cx="11572874" cy="4905375"/>
          </a:xfrm>
        </p:spPr>
        <p:txBody>
          <a:bodyPr>
            <a:normAutofit/>
          </a:bodyPr>
          <a:lstStyle/>
          <a:p>
            <a:pPr marL="0" indent="0">
              <a:buNone/>
            </a:pPr>
            <a:r>
              <a:rPr lang="mr-IN" sz="4400" b="1" dirty="0" smtClean="0"/>
              <a:t>…</a:t>
            </a:r>
            <a:r>
              <a:rPr lang="en-US" sz="4400" b="1" dirty="0" smtClean="0"/>
              <a:t>For instance, there was Joseph, the one the apostles nicknamed </a:t>
            </a:r>
            <a:r>
              <a:rPr lang="en-US" sz="4400" b="1" dirty="0" smtClean="0">
                <a:solidFill>
                  <a:srgbClr val="00B0F0"/>
                </a:solidFill>
              </a:rPr>
              <a:t>Barnabas (which means “Son of Encouragement</a:t>
            </a:r>
            <a:r>
              <a:rPr lang="en-US" sz="4400" b="1" dirty="0" smtClean="0"/>
              <a:t>”). He was from the tribe of Levi and came from the island of Cyprus. He sold a field he owned and brought the money to the apostles.</a:t>
            </a:r>
            <a:endParaRPr lang="en-US" sz="4400" b="1" dirty="0"/>
          </a:p>
        </p:txBody>
      </p:sp>
    </p:spTree>
    <p:extLst>
      <p:ext uri="{BB962C8B-B14F-4D97-AF65-F5344CB8AC3E}">
        <p14:creationId xmlns:p14="http://schemas.microsoft.com/office/powerpoint/2010/main" val="193156143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lgn="ctr">
              <a:buNone/>
            </a:pPr>
            <a:r>
              <a:rPr lang="en-US" sz="9600" b="1" i="1" dirty="0" smtClean="0">
                <a:solidFill>
                  <a:schemeClr val="bg1"/>
                </a:solidFill>
              </a:rPr>
              <a:t>A Barnabas Giver</a:t>
            </a:r>
            <a:endParaRPr lang="en-US" sz="9600" b="1" i="1" dirty="0">
              <a:solidFill>
                <a:schemeClr val="bg1"/>
              </a:solidFill>
            </a:endParaRPr>
          </a:p>
        </p:txBody>
      </p:sp>
    </p:spTree>
    <p:extLst>
      <p:ext uri="{BB962C8B-B14F-4D97-AF65-F5344CB8AC3E}">
        <p14:creationId xmlns:p14="http://schemas.microsoft.com/office/powerpoint/2010/main" val="24269592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500187"/>
          </a:xfrm>
        </p:spPr>
        <p:txBody>
          <a:bodyPr>
            <a:normAutofit/>
          </a:bodyPr>
          <a:lstStyle/>
          <a:p>
            <a:pPr algn="ctr"/>
            <a:r>
              <a:rPr lang="en-US" sz="6600" b="1" u="sng" dirty="0" smtClean="0"/>
              <a:t>Mark 4:24-25 (The Message)</a:t>
            </a:r>
            <a:endParaRPr lang="en-US" sz="6600" b="1" u="sng" dirty="0"/>
          </a:p>
        </p:txBody>
      </p:sp>
      <p:sp>
        <p:nvSpPr>
          <p:cNvPr id="3" name="Content Placeholder 2"/>
          <p:cNvSpPr>
            <a:spLocks noGrp="1"/>
          </p:cNvSpPr>
          <p:nvPr>
            <p:ph idx="1"/>
          </p:nvPr>
        </p:nvSpPr>
        <p:spPr>
          <a:xfrm>
            <a:off x="228599" y="1200149"/>
            <a:ext cx="11744325" cy="4976813"/>
          </a:xfrm>
        </p:spPr>
        <p:txBody>
          <a:bodyPr>
            <a:noAutofit/>
          </a:bodyPr>
          <a:lstStyle/>
          <a:p>
            <a:pPr marL="0" indent="0">
              <a:buNone/>
            </a:pPr>
            <a:r>
              <a:rPr lang="en-US" sz="5400" b="1" dirty="0" smtClean="0"/>
              <a:t>“Listen carefully to what I am saying—and be wary of the shrewd advice that tells you how to get ahead in the world on your own. </a:t>
            </a:r>
            <a:r>
              <a:rPr lang="en-US" sz="5400" b="1" dirty="0" smtClean="0">
                <a:solidFill>
                  <a:srgbClr val="00B0F0"/>
                </a:solidFill>
              </a:rPr>
              <a:t>Giving, not getting, is the way. Generosity begets generosity. </a:t>
            </a:r>
            <a:r>
              <a:rPr lang="en-US" sz="5400" b="1" dirty="0" smtClean="0"/>
              <a:t>Stinginess impoverishes.”</a:t>
            </a:r>
            <a:endParaRPr lang="en-US" sz="5400" b="1" dirty="0"/>
          </a:p>
        </p:txBody>
      </p:sp>
    </p:spTree>
    <p:extLst>
      <p:ext uri="{BB962C8B-B14F-4D97-AF65-F5344CB8AC3E}">
        <p14:creationId xmlns:p14="http://schemas.microsoft.com/office/powerpoint/2010/main" val="18279456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32665555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557463" y="-1"/>
            <a:ext cx="7343776" cy="6858001"/>
          </a:xfrm>
        </p:spPr>
      </p:pic>
    </p:spTree>
    <p:extLst>
      <p:ext uri="{BB962C8B-B14F-4D97-AF65-F5344CB8AC3E}">
        <p14:creationId xmlns:p14="http://schemas.microsoft.com/office/powerpoint/2010/main" val="6948941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142875" y="365125"/>
            <a:ext cx="11944350" cy="6350000"/>
          </a:xfrm>
        </p:spPr>
        <p:txBody>
          <a:bodyPr>
            <a:noAutofit/>
          </a:bodyPr>
          <a:lstStyle/>
          <a:p>
            <a:pPr marL="0" lvl="0" indent="0" algn="ctr">
              <a:lnSpc>
                <a:spcPct val="100000"/>
              </a:lnSpc>
              <a:spcBef>
                <a:spcPts val="0"/>
              </a:spcBef>
              <a:buNone/>
            </a:pPr>
            <a:r>
              <a:rPr lang="en-US" sz="6000" b="1" dirty="0" smtClean="0"/>
              <a:t>2018 A&amp;B </a:t>
            </a:r>
            <a:r>
              <a:rPr lang="en-US" sz="6000" b="1" dirty="0" smtClean="0"/>
              <a:t>Campaign</a:t>
            </a:r>
          </a:p>
          <a:p>
            <a:pPr marL="0" lvl="0" indent="0" algn="ctr">
              <a:lnSpc>
                <a:spcPct val="100000"/>
              </a:lnSpc>
              <a:spcBef>
                <a:spcPts val="0"/>
              </a:spcBef>
              <a:buNone/>
            </a:pPr>
            <a:r>
              <a:rPr lang="en-US" sz="6000" b="1" dirty="0" smtClean="0"/>
              <a:t>Giving </a:t>
            </a:r>
            <a:r>
              <a:rPr lang="en-US" sz="6000" b="1" dirty="0" smtClean="0"/>
              <a:t>above and beyond this year </a:t>
            </a:r>
            <a:r>
              <a:rPr lang="en-US" sz="6000" b="1" dirty="0"/>
              <a:t>=</a:t>
            </a:r>
            <a:r>
              <a:rPr lang="en-US" sz="6000" b="1" dirty="0" smtClean="0"/>
              <a:t> </a:t>
            </a:r>
            <a:r>
              <a:rPr lang="en-US" sz="6000" b="1" u="sng" dirty="0" smtClean="0"/>
              <a:t>doubled </a:t>
            </a:r>
            <a:r>
              <a:rPr lang="en-US" sz="6000" b="1" u="sng" dirty="0" smtClean="0"/>
              <a:t>missions budget for </a:t>
            </a:r>
            <a:r>
              <a:rPr lang="en-US" sz="6000" b="1" u="sng" dirty="0" smtClean="0"/>
              <a:t>2019. </a:t>
            </a:r>
            <a:r>
              <a:rPr lang="en-US" sz="6000" b="1" dirty="0" smtClean="0"/>
              <a:t>2019=</a:t>
            </a:r>
            <a:r>
              <a:rPr lang="en-US" sz="6000" b="1" u="sng" dirty="0" smtClean="0"/>
              <a:t>doubled </a:t>
            </a:r>
            <a:r>
              <a:rPr lang="en-US" sz="6000" b="1" u="sng" dirty="0" smtClean="0"/>
              <a:t>missions funding </a:t>
            </a:r>
            <a:endParaRPr lang="en-US" sz="6000" b="1" u="sng" dirty="0" smtClean="0"/>
          </a:p>
          <a:p>
            <a:pPr marL="0" lvl="0" indent="0" algn="ctr">
              <a:lnSpc>
                <a:spcPct val="100000"/>
              </a:lnSpc>
              <a:spcBef>
                <a:spcPts val="0"/>
              </a:spcBef>
              <a:buNone/>
            </a:pPr>
            <a:r>
              <a:rPr lang="en-US" sz="6000" b="1" dirty="0" smtClean="0"/>
              <a:t>AND </a:t>
            </a:r>
            <a:r>
              <a:rPr lang="en-US" sz="6000" b="1" u="sng" dirty="0" smtClean="0"/>
              <a:t>doubled missions participation</a:t>
            </a:r>
            <a:r>
              <a:rPr lang="en-US" sz="6000" b="1" dirty="0" smtClean="0"/>
              <a:t>.  </a:t>
            </a:r>
            <a:endParaRPr lang="en-US" sz="6000" b="1" dirty="0" smtClean="0"/>
          </a:p>
          <a:p>
            <a:pPr marL="0" lvl="0" indent="0" algn="ctr">
              <a:lnSpc>
                <a:spcPct val="100000"/>
              </a:lnSpc>
              <a:spcBef>
                <a:spcPts val="0"/>
              </a:spcBef>
              <a:buNone/>
            </a:pPr>
            <a:r>
              <a:rPr lang="en-US" sz="6000" b="1" dirty="0" smtClean="0"/>
              <a:t>Additional 300,000 </a:t>
            </a:r>
            <a:r>
              <a:rPr lang="en-US" sz="6000" b="1" dirty="0" smtClean="0"/>
              <a:t>this year. </a:t>
            </a:r>
            <a:endParaRPr lang="en-US" sz="6000" b="1" dirty="0"/>
          </a:p>
        </p:txBody>
      </p:sp>
    </p:spTree>
    <p:extLst>
      <p:ext uri="{BB962C8B-B14F-4D97-AF65-F5344CB8AC3E}">
        <p14:creationId xmlns:p14="http://schemas.microsoft.com/office/powerpoint/2010/main" val="126749536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a:p>
        </p:txBody>
      </p:sp>
      <p:pic>
        <p:nvPicPr>
          <p:cNvPr id="4" name="Content Placeholder 3"/>
          <p:cNvPicPr>
            <a:picLocks noChangeAspect="1"/>
          </p:cNvPicPr>
          <p:nvPr/>
        </p:nvPicPr>
        <p:blipFill rotWithShape="1">
          <a:blip r:embed="rId2">
            <a:extLst>
              <a:ext uri="{28A0092B-C50C-407E-A947-70E740481C1C}">
                <a14:useLocalDpi xmlns:a14="http://schemas.microsoft.com/office/drawing/2010/main" val="0"/>
              </a:ext>
            </a:extLst>
          </a:blip>
          <a:srcRect l="3984" t="34251" r="3555" b="31999"/>
          <a:stretch/>
        </p:blipFill>
        <p:spPr>
          <a:xfrm>
            <a:off x="0" y="1211580"/>
            <a:ext cx="12191999" cy="4469130"/>
          </a:xfrm>
          <a:prstGeom prst="rect">
            <a:avLst/>
          </a:prstGeom>
        </p:spPr>
      </p:pic>
    </p:spTree>
    <p:extLst>
      <p:ext uri="{BB962C8B-B14F-4D97-AF65-F5344CB8AC3E}">
        <p14:creationId xmlns:p14="http://schemas.microsoft.com/office/powerpoint/2010/main" val="127232603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1271587"/>
          </a:xfrm>
        </p:spPr>
        <p:txBody>
          <a:bodyPr>
            <a:normAutofit/>
          </a:bodyPr>
          <a:lstStyle/>
          <a:p>
            <a:pPr algn="ctr"/>
            <a:r>
              <a:rPr lang="en-US" sz="6600" b="1" u="sng" smtClean="0"/>
              <a:t>Mark 4:26-29</a:t>
            </a:r>
            <a:endParaRPr lang="en-US" sz="6600" b="1" u="sng"/>
          </a:p>
        </p:txBody>
      </p:sp>
      <p:sp>
        <p:nvSpPr>
          <p:cNvPr id="3" name="Content Placeholder 2"/>
          <p:cNvSpPr>
            <a:spLocks noGrp="1"/>
          </p:cNvSpPr>
          <p:nvPr>
            <p:ph idx="1"/>
          </p:nvPr>
        </p:nvSpPr>
        <p:spPr>
          <a:xfrm>
            <a:off x="342901" y="1171575"/>
            <a:ext cx="11687174" cy="5329238"/>
          </a:xfrm>
        </p:spPr>
        <p:txBody>
          <a:bodyPr>
            <a:noAutofit/>
          </a:bodyPr>
          <a:lstStyle/>
          <a:p>
            <a:pPr marL="0" indent="0">
              <a:buNone/>
            </a:pPr>
            <a:r>
              <a:rPr lang="en-US" sz="4000" b="1" dirty="0" smtClean="0"/>
              <a:t>Jesus also said, “The Kingdom of God is like a farmer who scatters seed on the ground. Night and day, while he’s asleep or awake, the seed sprouts and grows, but he does not understand how it happens. The earth produces the crops on its own. First a leaf blade pushes through, then the heads of wheat are formed, and finally the grain ripens. And as soon as the grain is ready, the farmer comes and harvests it with a sickle, for the harvest time has come.”</a:t>
            </a:r>
            <a:endParaRPr lang="en-US" sz="4000" b="1" dirty="0"/>
          </a:p>
        </p:txBody>
      </p:sp>
    </p:spTree>
    <p:extLst>
      <p:ext uri="{BB962C8B-B14F-4D97-AF65-F5344CB8AC3E}">
        <p14:creationId xmlns:p14="http://schemas.microsoft.com/office/powerpoint/2010/main" val="148891303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1457324"/>
          </a:xfrm>
        </p:spPr>
        <p:txBody>
          <a:bodyPr>
            <a:normAutofit/>
          </a:bodyPr>
          <a:lstStyle/>
          <a:p>
            <a:pPr algn="ctr"/>
            <a:r>
              <a:rPr lang="en-US" sz="6600" b="1" u="sng" dirty="0" smtClean="0"/>
              <a:t>Mark 4:30-32</a:t>
            </a:r>
            <a:endParaRPr lang="en-US" sz="6600" b="1" u="sng" dirty="0"/>
          </a:p>
        </p:txBody>
      </p:sp>
      <p:sp>
        <p:nvSpPr>
          <p:cNvPr id="3" name="Content Placeholder 2"/>
          <p:cNvSpPr>
            <a:spLocks noGrp="1"/>
          </p:cNvSpPr>
          <p:nvPr>
            <p:ph idx="1"/>
          </p:nvPr>
        </p:nvSpPr>
        <p:spPr>
          <a:xfrm>
            <a:off x="357188" y="1271588"/>
            <a:ext cx="11487150" cy="4905375"/>
          </a:xfrm>
        </p:spPr>
        <p:txBody>
          <a:bodyPr>
            <a:normAutofit/>
          </a:bodyPr>
          <a:lstStyle/>
          <a:p>
            <a:pPr marL="0" indent="0">
              <a:buNone/>
            </a:pPr>
            <a:r>
              <a:rPr lang="en-US" sz="4400" b="1" dirty="0" smtClean="0"/>
              <a:t>Jesus said, “How can I describe the Kingdom of God? What story should I use to illustrate it? It is like a mustard seed planted in the ground. It is the smallest of all seeds, but it becomes the largest of all garden plants; it grows long branches, and birds can make nests in its shade.”</a:t>
            </a:r>
            <a:endParaRPr lang="en-US" sz="4400" b="1" dirty="0"/>
          </a:p>
        </p:txBody>
      </p:sp>
    </p:spTree>
    <p:extLst>
      <p:ext uri="{BB962C8B-B14F-4D97-AF65-F5344CB8AC3E}">
        <p14:creationId xmlns:p14="http://schemas.microsoft.com/office/powerpoint/2010/main" val="168185717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a:p>
        </p:txBody>
      </p:sp>
      <p:pic>
        <p:nvPicPr>
          <p:cNvPr id="4" name="Content Placeholder 3"/>
          <p:cNvPicPr>
            <a:picLocks noChangeAspect="1"/>
          </p:cNvPicPr>
          <p:nvPr/>
        </p:nvPicPr>
        <p:blipFill rotWithShape="1">
          <a:blip r:embed="rId2">
            <a:extLst>
              <a:ext uri="{28A0092B-C50C-407E-A947-70E740481C1C}">
                <a14:useLocalDpi xmlns:a14="http://schemas.microsoft.com/office/drawing/2010/main" val="0"/>
              </a:ext>
            </a:extLst>
          </a:blip>
          <a:srcRect l="3984" t="34251" r="3555" b="31999"/>
          <a:stretch/>
        </p:blipFill>
        <p:spPr>
          <a:xfrm>
            <a:off x="0" y="1211580"/>
            <a:ext cx="12191999" cy="4469130"/>
          </a:xfrm>
          <a:prstGeom prst="rect">
            <a:avLst/>
          </a:prstGeom>
        </p:spPr>
      </p:pic>
    </p:spTree>
    <p:extLst>
      <p:ext uri="{BB962C8B-B14F-4D97-AF65-F5344CB8AC3E}">
        <p14:creationId xmlns:p14="http://schemas.microsoft.com/office/powerpoint/2010/main" val="59681194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1385887"/>
          </a:xfrm>
        </p:spPr>
        <p:txBody>
          <a:bodyPr>
            <a:normAutofit/>
          </a:bodyPr>
          <a:lstStyle/>
          <a:p>
            <a:pPr algn="ctr"/>
            <a:r>
              <a:rPr lang="en-US" sz="7200" b="1" i="1" u="sng" dirty="0" smtClean="0"/>
              <a:t>Sowing </a:t>
            </a:r>
            <a:r>
              <a:rPr lang="en-US" sz="7200" b="1" u="sng" dirty="0" smtClean="0"/>
              <a:t>= Verses 26, 31</a:t>
            </a:r>
            <a:endParaRPr lang="en-US" sz="7200" b="1" u="sng" dirty="0"/>
          </a:p>
        </p:txBody>
      </p:sp>
      <p:sp>
        <p:nvSpPr>
          <p:cNvPr id="3" name="Content Placeholder 2"/>
          <p:cNvSpPr>
            <a:spLocks noGrp="1"/>
          </p:cNvSpPr>
          <p:nvPr>
            <p:ph idx="1"/>
          </p:nvPr>
        </p:nvSpPr>
        <p:spPr>
          <a:xfrm>
            <a:off x="314325" y="1385888"/>
            <a:ext cx="11601449" cy="4791075"/>
          </a:xfrm>
        </p:spPr>
        <p:txBody>
          <a:bodyPr/>
          <a:lstStyle/>
          <a:p>
            <a:r>
              <a:rPr lang="en-US" sz="5400" b="1" dirty="0" smtClean="0"/>
              <a:t>Jesus said, “The Kingdom of God is like a farmer who scatters seed on the ground</a:t>
            </a:r>
            <a:r>
              <a:rPr lang="mr-IN" sz="5400" b="1" dirty="0" smtClean="0"/>
              <a:t>…</a:t>
            </a:r>
            <a:r>
              <a:rPr lang="en-US" sz="5400" b="1" dirty="0" smtClean="0"/>
              <a:t>”</a:t>
            </a:r>
          </a:p>
          <a:p>
            <a:r>
              <a:rPr lang="en-US" sz="5400" b="1" dirty="0" smtClean="0"/>
              <a:t>“The Kingdom of God</a:t>
            </a:r>
            <a:r>
              <a:rPr lang="mr-IN" sz="5400" b="1" dirty="0" smtClean="0"/>
              <a:t>…</a:t>
            </a:r>
            <a:r>
              <a:rPr lang="en-US" sz="5400" b="1" dirty="0" smtClean="0"/>
              <a:t>is like a mustard seed planted in the ground.”</a:t>
            </a:r>
            <a:endParaRPr lang="en-US" sz="5400" b="1" dirty="0"/>
          </a:p>
        </p:txBody>
      </p:sp>
    </p:spTree>
    <p:extLst>
      <p:ext uri="{BB962C8B-B14F-4D97-AF65-F5344CB8AC3E}">
        <p14:creationId xmlns:p14="http://schemas.microsoft.com/office/powerpoint/2010/main" val="18924293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8589" y="365125"/>
            <a:ext cx="11958636" cy="1325563"/>
          </a:xfrm>
        </p:spPr>
        <p:txBody>
          <a:bodyPr>
            <a:noAutofit/>
          </a:bodyPr>
          <a:lstStyle/>
          <a:p>
            <a:pPr algn="ctr"/>
            <a:r>
              <a:rPr lang="en-US" sz="6600" b="1" i="1" u="sng" dirty="0" smtClean="0"/>
              <a:t>Strengthening </a:t>
            </a:r>
            <a:r>
              <a:rPr lang="en-US" sz="6600" b="1" u="sng" dirty="0" smtClean="0"/>
              <a:t>= Verses 28, 32a </a:t>
            </a:r>
            <a:endParaRPr lang="en-US" sz="6600" b="1" u="sng" dirty="0"/>
          </a:p>
        </p:txBody>
      </p:sp>
      <p:sp>
        <p:nvSpPr>
          <p:cNvPr id="3" name="Content Placeholder 2"/>
          <p:cNvSpPr>
            <a:spLocks noGrp="1"/>
          </p:cNvSpPr>
          <p:nvPr>
            <p:ph idx="1"/>
          </p:nvPr>
        </p:nvSpPr>
        <p:spPr>
          <a:xfrm>
            <a:off x="414338" y="1571625"/>
            <a:ext cx="11472862" cy="4605338"/>
          </a:xfrm>
        </p:spPr>
        <p:txBody>
          <a:bodyPr>
            <a:normAutofit/>
          </a:bodyPr>
          <a:lstStyle/>
          <a:p>
            <a:r>
              <a:rPr lang="en-US" sz="4400" b="1" dirty="0" smtClean="0"/>
              <a:t>“The earth produces the crops on its own. First a leaf blade pushes through, then the heads of wheat are formed, and finally the grain ripens.”</a:t>
            </a:r>
          </a:p>
          <a:p>
            <a:r>
              <a:rPr lang="en-US" sz="4400" b="1" dirty="0" smtClean="0"/>
              <a:t>“</a:t>
            </a:r>
            <a:r>
              <a:rPr lang="mr-IN" sz="4400" b="1" dirty="0" smtClean="0"/>
              <a:t>…</a:t>
            </a:r>
            <a:r>
              <a:rPr lang="en-US" sz="4400" b="1" dirty="0" smtClean="0"/>
              <a:t>it becomes the largest of all garden plants; it grows long branches</a:t>
            </a:r>
            <a:r>
              <a:rPr lang="mr-IN" sz="4400" b="1" dirty="0" smtClean="0"/>
              <a:t>…</a:t>
            </a:r>
            <a:r>
              <a:rPr lang="en-US" sz="4400" b="1" dirty="0" smtClean="0"/>
              <a:t>”</a:t>
            </a:r>
            <a:endParaRPr lang="en-US" sz="4400" b="1" dirty="0"/>
          </a:p>
        </p:txBody>
      </p:sp>
    </p:spTree>
    <p:extLst>
      <p:ext uri="{BB962C8B-B14F-4D97-AF65-F5344CB8AC3E}">
        <p14:creationId xmlns:p14="http://schemas.microsoft.com/office/powerpoint/2010/main" val="167175325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201</TotalTime>
  <Words>657</Words>
  <Application>Microsoft Macintosh PowerPoint</Application>
  <PresentationFormat>Widescreen</PresentationFormat>
  <Paragraphs>25</Paragraphs>
  <Slides>17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Calibri</vt:lpstr>
      <vt:lpstr>Calibri Light</vt:lpstr>
      <vt:lpstr>Mangal</vt:lpstr>
      <vt:lpstr>Arial</vt:lpstr>
      <vt:lpstr>Office Theme</vt:lpstr>
      <vt:lpstr>PowerPoint Presentation</vt:lpstr>
      <vt:lpstr>PowerPoint Presentation</vt:lpstr>
      <vt:lpstr>PowerPoint Presentation</vt:lpstr>
      <vt:lpstr>PowerPoint Presentation</vt:lpstr>
      <vt:lpstr>Mark 4:26-29</vt:lpstr>
      <vt:lpstr>Mark 4:30-32</vt:lpstr>
      <vt:lpstr>PowerPoint Presentation</vt:lpstr>
      <vt:lpstr>Sowing = Verses 26, 31</vt:lpstr>
      <vt:lpstr>Strengthening = Verses 28, 32a </vt:lpstr>
      <vt:lpstr>Scholarships = Verses 29, 32b </vt:lpstr>
      <vt:lpstr>PowerPoint Presentation</vt:lpstr>
      <vt:lpstr>Matthew 6:1-4</vt:lpstr>
      <vt:lpstr>Acts 4:32-37</vt:lpstr>
      <vt:lpstr>PowerPoint Presentation</vt:lpstr>
      <vt:lpstr>PowerPoint Presentation</vt:lpstr>
      <vt:lpstr>Mark 4:24-25 (The Message)</vt:lpstr>
      <vt:lpstr>PowerPoint Presentation</vt:lpstr>
    </vt:vector>
  </TitlesOfParts>
  <Company/>
  <LinksUpToDate>false</LinksUpToDate>
  <SharedDoc>false</SharedDoc>
  <HyperlinksChanged>false</HyperlinksChanged>
  <AppVersion>15.0041</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Jim Barnette</dc:creator>
  <cp:lastModifiedBy>Jim Barnette</cp:lastModifiedBy>
  <cp:revision>17</cp:revision>
  <cp:lastPrinted>2018-01-20T20:08:37Z</cp:lastPrinted>
  <dcterms:created xsi:type="dcterms:W3CDTF">2018-01-20T17:31:01Z</dcterms:created>
  <dcterms:modified xsi:type="dcterms:W3CDTF">2018-01-20T20:52:49Z</dcterms:modified>
</cp:coreProperties>
</file>